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81" r:id="rId5"/>
  </p:sldMasterIdLst>
  <p:notesMasterIdLst>
    <p:notesMasterId r:id="rId30"/>
  </p:notesMasterIdLst>
  <p:handoutMasterIdLst>
    <p:handoutMasterId r:id="rId31"/>
  </p:handoutMasterIdLst>
  <p:sldIdLst>
    <p:sldId id="275" r:id="rId6"/>
    <p:sldId id="278" r:id="rId7"/>
    <p:sldId id="279" r:id="rId8"/>
    <p:sldId id="280" r:id="rId9"/>
    <p:sldId id="281" r:id="rId10"/>
    <p:sldId id="282" r:id="rId11"/>
    <p:sldId id="283" r:id="rId12"/>
    <p:sldId id="319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59" r:id="rId29"/>
  </p:sldIdLst>
  <p:sldSz cx="9144000" cy="5143500" type="screen16x9"/>
  <p:notesSz cx="6934200" cy="92202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orient="horz" pos="1665">
          <p15:clr>
            <a:srgbClr val="A4A3A4"/>
          </p15:clr>
        </p15:guide>
        <p15:guide id="4" orient="horz" pos="2892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5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5"/>
    <a:srgbClr val="BCD652"/>
    <a:srgbClr val="004B8E"/>
    <a:srgbClr val="EAAA00"/>
    <a:srgbClr val="EA822B"/>
    <a:srgbClr val="001832"/>
    <a:srgbClr val="00142A"/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10" autoAdjust="0"/>
    <p:restoredTop sz="92027" autoAdjust="0"/>
  </p:normalViewPr>
  <p:slideViewPr>
    <p:cSldViewPr snapToGrid="0">
      <p:cViewPr varScale="1">
        <p:scale>
          <a:sx n="216" d="100"/>
          <a:sy n="216" d="100"/>
        </p:scale>
        <p:origin x="2064" y="168"/>
      </p:cViewPr>
      <p:guideLst>
        <p:guide orient="horz" pos="3132"/>
        <p:guide orient="horz" pos="1665"/>
        <p:guide orient="horz" pos="2892"/>
        <p:guide pos="2880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696" y="1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35FE83B-F99B-4400-8F18-7C5D5D7CCA96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9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8239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03A55F3-4597-40D4-803A-FEE1E1B42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r">
              <a:defRPr sz="1200"/>
            </a:lvl1pPr>
          </a:lstStyle>
          <a:p>
            <a:fld id="{732DE9AA-71E3-4CF2-834F-13A1E92E7B6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8" rIns="92298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298" tIns="46148" rIns="92298" bIns="461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r">
              <a:defRPr sz="1200"/>
            </a:lvl1pPr>
          </a:lstStyle>
          <a:p>
            <a:fld id="{039B4EB4-5598-40D3-88E5-16B91A048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>
            <a:extLst>
              <a:ext uri="{FF2B5EF4-FFF2-40B4-BE49-F238E27FC236}">
                <a16:creationId xmlns:a16="http://schemas.microsoft.com/office/drawing/2014/main" id="{09EF8F9F-D735-604D-97A0-7891A519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43" y="542041"/>
            <a:ext cx="5772151" cy="1815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66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343" y="414779"/>
            <a:ext cx="5772151" cy="16743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59897" y="2201715"/>
            <a:ext cx="4326597" cy="423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3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585AC-D2C7-0E4C-88AB-E270B966C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585AC-D2C7-0E4C-88AB-E270B966C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CD4F2-39AC-954E-9657-98B4749A6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8" y="0"/>
            <a:ext cx="8210958" cy="89134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8" y="985315"/>
            <a:ext cx="8695132" cy="3530844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 marL="344488" indent="-174625"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 marL="514350" indent="-169863"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 marL="687388" indent="-173038"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B0C7FE-32EA-7F40-BD64-AC800D84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0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8" y="0"/>
            <a:ext cx="8210958" cy="89134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8" y="985315"/>
            <a:ext cx="8695132" cy="3530844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 marL="344488" indent="-174625"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 marL="514350" indent="-169863"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 marL="687388" indent="-173038"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B0C7FE-32EA-7F40-BD64-AC800D84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7328" y="4713288"/>
            <a:ext cx="5731559" cy="89669"/>
          </a:xfrm>
        </p:spPr>
        <p:txBody>
          <a:bodyPr/>
          <a:lstStyle>
            <a:lvl1pPr marL="0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227012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400050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573088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74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A9210B-6E6D-144B-AB8E-40E2B57D0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7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02" y="1026435"/>
            <a:ext cx="4137241" cy="3286125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97504" y="1026435"/>
            <a:ext cx="4238031" cy="3286125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7716EA-843C-5C46-9EA4-67249CF61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37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42B7-8676-45C2-B326-7EF48D8FA1B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27C2408-33B7-C74F-B279-74F47CBD4D7B}"/>
              </a:ext>
            </a:extLst>
          </p:cNvPr>
          <p:cNvGrpSpPr/>
          <p:nvPr userDrawn="1"/>
        </p:nvGrpSpPr>
        <p:grpSpPr>
          <a:xfrm>
            <a:off x="7889920" y="3671121"/>
            <a:ext cx="1254080" cy="1472379"/>
            <a:chOff x="7889920" y="3671121"/>
            <a:chExt cx="1254080" cy="1472379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BBA15EA-99F5-0448-9F35-4219B4CDD08B}"/>
                </a:ext>
              </a:extLst>
            </p:cNvPr>
            <p:cNvSpPr/>
            <p:nvPr userDrawn="1"/>
          </p:nvSpPr>
          <p:spPr>
            <a:xfrm>
              <a:off x="8083381" y="3671121"/>
              <a:ext cx="1060618" cy="1060618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DEFFE5-C446-B84A-9F3B-6B51D45F7A54}"/>
                </a:ext>
              </a:extLst>
            </p:cNvPr>
            <p:cNvSpPr/>
            <p:nvPr userDrawn="1"/>
          </p:nvSpPr>
          <p:spPr>
            <a:xfrm>
              <a:off x="7889920" y="3889420"/>
              <a:ext cx="1254080" cy="1254080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28" y="0"/>
            <a:ext cx="8239986" cy="8913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Help Using This 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27" y="973577"/>
            <a:ext cx="8722569" cy="3535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93DEB48-5024-514A-9426-988AEC5D2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7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4257E-02E6-BA4F-84F4-68888650996F}"/>
              </a:ext>
            </a:extLst>
          </p:cNvPr>
          <p:cNvSpPr txBox="1"/>
          <p:nvPr userDrawn="1"/>
        </p:nvSpPr>
        <p:spPr>
          <a:xfrm>
            <a:off x="531717" y="4937206"/>
            <a:ext cx="1103988" cy="92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© SAIC.</a:t>
            </a:r>
            <a:r>
              <a:rPr lang="en-US" sz="60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 All rights reserved.  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43B302-5D1F-6541-B310-8A7BE43AA8C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7" y="4739287"/>
            <a:ext cx="58415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712" r:id="rId3"/>
    <p:sldLayoutId id="2147483710" r:id="rId4"/>
    <p:sldLayoutId id="2147483686" r:id="rId5"/>
    <p:sldLayoutId id="2147483690" r:id="rId6"/>
    <p:sldLayoutId id="2147483687" r:id="rId7"/>
    <p:sldLayoutId id="2147483688" r:id="rId8"/>
    <p:sldLayoutId id="2147483714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3038" indent="-173038" algn="l" defTabSz="914400" rtl="0" eaLnBrk="1" latinLnBrk="0" hangingPunct="1">
        <a:spcBef>
          <a:spcPts val="2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400050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3088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1363" indent="-168275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F91DD-EBC7-A04D-8738-BC6FB6F356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891" cy="514350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0268C1AB-E145-5F4F-A8F4-DF4508A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43" y="612742"/>
            <a:ext cx="5772151" cy="1745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0CD60-FA2B-FE42-A5FF-6EF7AEB5DC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7" y="4739287"/>
            <a:ext cx="58415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9" r:id="rId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effectLst/>
          <a:latin typeface="Franklin Gothic Medium Cond" panose="020B0606030402020204" pitchFamily="34" charset="0"/>
          <a:ea typeface="Franklin Gothic Medium Cond" panose="020B0606030402020204" pitchFamily="34" charset="0"/>
          <a:cs typeface="Franklin Gothic Medium Cond" panose="020B0606030402020204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400050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3088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1363" indent="-168275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84AA-B9CC-1945-92CC-3C803B3EA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48" y="1680236"/>
            <a:ext cx="3930848" cy="110811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Future OPIR Ground</a:t>
            </a:r>
            <a:br>
              <a:rPr lang="en-US" dirty="0" smtClean="0"/>
            </a:br>
            <a:r>
              <a:rPr lang="en-US" dirty="0" smtClean="0"/>
              <a:t>Architecture Development Methodology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A0E48-5CD2-AA43-9009-CF0298104A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13, 2020</a:t>
            </a:r>
          </a:p>
          <a:p>
            <a:r>
              <a:rPr lang="en-US" dirty="0" smtClean="0"/>
              <a:t>Dr. John Lynch</a:t>
            </a:r>
          </a:p>
          <a:p>
            <a:r>
              <a:rPr lang="en-US" dirty="0" smtClean="0"/>
              <a:t>Enterprise Architect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2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Set the Foundation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218085" y="1170080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Defines the goals and objectives for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Analysis of Alternatives</a:t>
            </a:r>
          </a:p>
          <a:p>
            <a:pPr lvl="1"/>
            <a:r>
              <a:rPr lang="en-US" dirty="0" smtClean="0"/>
              <a:t>Capability Description Document</a:t>
            </a:r>
          </a:p>
          <a:p>
            <a:pPr lvl="1"/>
            <a:r>
              <a:rPr lang="en-US" dirty="0" smtClean="0"/>
              <a:t>Concept of Operations</a:t>
            </a:r>
          </a:p>
          <a:p>
            <a:pPr lvl="1"/>
            <a:r>
              <a:rPr lang="en-US" dirty="0" smtClean="0"/>
              <a:t>Capability Views</a:t>
            </a:r>
          </a:p>
          <a:p>
            <a:pPr lvl="1"/>
            <a:r>
              <a:rPr lang="en-US" dirty="0" smtClean="0"/>
              <a:t>Mission Trades</a:t>
            </a:r>
          </a:p>
          <a:p>
            <a:pPr lvl="1"/>
            <a:r>
              <a:rPr lang="en-US" dirty="0" smtClean="0"/>
              <a:t>Operational Context (OV-1)</a:t>
            </a:r>
          </a:p>
          <a:p>
            <a:pPr lvl="1"/>
            <a:r>
              <a:rPr lang="en-US" dirty="0" smtClean="0"/>
              <a:t>Operational Requirements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9323" y="3753048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07" y="1170080"/>
            <a:ext cx="2074653" cy="26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Generate the Architecture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169494" y="1130324"/>
            <a:ext cx="3751964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Defines the intended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Define Operational Scenario</a:t>
            </a:r>
          </a:p>
          <a:p>
            <a:pPr lvl="2"/>
            <a:r>
              <a:rPr lang="en-US" dirty="0" smtClean="0"/>
              <a:t>OV-5b, OV-2</a:t>
            </a:r>
          </a:p>
          <a:p>
            <a:pPr lvl="1"/>
            <a:r>
              <a:rPr lang="en-US" dirty="0" smtClean="0"/>
              <a:t>Define services oriented arch</a:t>
            </a:r>
          </a:p>
          <a:p>
            <a:pPr lvl="2"/>
            <a:r>
              <a:rPr lang="en-US" dirty="0" smtClean="0"/>
              <a:t>SvcV-1, SvcV-4</a:t>
            </a:r>
          </a:p>
          <a:p>
            <a:pPr lvl="1"/>
            <a:r>
              <a:rPr lang="en-US" dirty="0" smtClean="0"/>
              <a:t>Define solution for ops scenario</a:t>
            </a:r>
          </a:p>
          <a:p>
            <a:pPr lvl="2"/>
            <a:r>
              <a:rPr lang="en-US" dirty="0" smtClean="0"/>
              <a:t>SV-1, SV-2, SV-4, SV-5a</a:t>
            </a:r>
          </a:p>
          <a:p>
            <a:pPr lvl="1"/>
            <a:r>
              <a:rPr lang="en-US" dirty="0" smtClean="0"/>
              <a:t>Define Infrastructure</a:t>
            </a:r>
          </a:p>
          <a:p>
            <a:pPr lvl="2"/>
            <a:r>
              <a:rPr lang="en-US" dirty="0" smtClean="0"/>
              <a:t>Facility capacity (cabling, floor space, etc.)</a:t>
            </a:r>
          </a:p>
          <a:p>
            <a:pPr lvl="2"/>
            <a:r>
              <a:rPr lang="en-US" dirty="0" smtClean="0"/>
              <a:t>Heating/Cooling/Power constraints</a:t>
            </a:r>
          </a:p>
          <a:p>
            <a:pPr lvl="2"/>
            <a:r>
              <a:rPr lang="en-US" dirty="0" smtClean="0"/>
              <a:t>Compute/Storage/Networking/</a:t>
            </a:r>
            <a:r>
              <a:rPr lang="en-US" dirty="0" err="1" smtClean="0"/>
              <a:t>Comm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Operational Concept</a:t>
            </a:r>
          </a:p>
          <a:p>
            <a:pPr lvl="1"/>
            <a:r>
              <a:rPr lang="en-US" dirty="0" smtClean="0"/>
              <a:t>Lifecycle Support Plan</a:t>
            </a:r>
          </a:p>
          <a:p>
            <a:pPr lvl="1"/>
            <a:r>
              <a:rPr lang="en-US" dirty="0" smtClean="0"/>
              <a:t>System Trades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213" y="3938161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26" y="1130324"/>
            <a:ext cx="2228195" cy="2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Manage the Transition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266676" y="1169551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Defines and orchestrates the integration, migration, and transition of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Transition and Sequencing Plan</a:t>
            </a:r>
          </a:p>
          <a:p>
            <a:pPr lvl="1"/>
            <a:r>
              <a:rPr lang="en-US" dirty="0" smtClean="0"/>
              <a:t>Integration Plan</a:t>
            </a:r>
          </a:p>
          <a:p>
            <a:pPr lvl="1"/>
            <a:r>
              <a:rPr lang="en-US" dirty="0" smtClean="0"/>
              <a:t>Test Plan</a:t>
            </a:r>
          </a:p>
          <a:p>
            <a:pPr lvl="1"/>
            <a:r>
              <a:rPr lang="en-US" dirty="0" smtClean="0"/>
              <a:t>Test Procedures</a:t>
            </a:r>
          </a:p>
          <a:p>
            <a:pPr lvl="1"/>
            <a:r>
              <a:rPr lang="en-US" dirty="0" smtClean="0"/>
              <a:t>System Verification and Validation</a:t>
            </a:r>
          </a:p>
          <a:p>
            <a:pPr lvl="1"/>
            <a:r>
              <a:rPr lang="en-US" dirty="0" smtClean="0"/>
              <a:t>IA accreditation</a:t>
            </a:r>
          </a:p>
          <a:p>
            <a:pPr lvl="1"/>
            <a:r>
              <a:rPr lang="en-US" dirty="0" smtClean="0"/>
              <a:t>Operational Testing and Certifications</a:t>
            </a:r>
          </a:p>
          <a:p>
            <a:pPr lvl="1"/>
            <a:r>
              <a:rPr lang="en-US" dirty="0" smtClean="0"/>
              <a:t>Risk and Opportunity Management</a:t>
            </a:r>
          </a:p>
          <a:p>
            <a:pPr lvl="1"/>
            <a:r>
              <a:rPr lang="en-US" dirty="0" smtClean="0"/>
              <a:t>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595" y="4004255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22" y="1170080"/>
            <a:ext cx="2146091" cy="27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02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Use / Implement the Architecture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151821" y="1161246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Defines and controls the management of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Systems Engineering Plans</a:t>
            </a:r>
          </a:p>
          <a:p>
            <a:pPr lvl="1"/>
            <a:r>
              <a:rPr lang="en-US" dirty="0" smtClean="0"/>
              <a:t>Enterprise Governance</a:t>
            </a:r>
          </a:p>
          <a:p>
            <a:pPr lvl="1"/>
            <a:r>
              <a:rPr lang="en-US" dirty="0" smtClean="0"/>
              <a:t>Configuration Management Plan</a:t>
            </a:r>
          </a:p>
          <a:p>
            <a:pPr lvl="1"/>
            <a:r>
              <a:rPr lang="en-US" dirty="0" smtClean="0"/>
              <a:t>Integrated Master Schedule</a:t>
            </a:r>
          </a:p>
          <a:p>
            <a:pPr lvl="1"/>
            <a:r>
              <a:rPr lang="en-US" dirty="0" smtClean="0"/>
              <a:t>Work Breakdown Structures</a:t>
            </a:r>
          </a:p>
          <a:p>
            <a:pPr lvl="1"/>
            <a:r>
              <a:rPr lang="en-US" dirty="0" smtClean="0"/>
              <a:t>OPS/Transition Readiness</a:t>
            </a:r>
          </a:p>
          <a:p>
            <a:pPr lvl="1"/>
            <a:r>
              <a:rPr lang="en-US" dirty="0" smtClean="0"/>
              <a:t>EA assessment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897" y="3958635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8" y="1161246"/>
            <a:ext cx="2216522" cy="28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8239986" cy="891348"/>
          </a:xfrm>
        </p:spPr>
        <p:txBody>
          <a:bodyPr/>
          <a:lstStyle/>
          <a:p>
            <a:r>
              <a:rPr lang="en-US" dirty="0" smtClean="0"/>
              <a:t>Enterprise Maturity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99391" y="1097506"/>
            <a:ext cx="3647440" cy="1753790"/>
          </a:xfrm>
        </p:spPr>
        <p:txBody>
          <a:bodyPr>
            <a:noAutofit/>
          </a:bodyPr>
          <a:lstStyle/>
          <a:p>
            <a:r>
              <a:rPr lang="en-US" sz="1500" dirty="0"/>
              <a:t>EAMMF is a GAO process for assessing an organizations use of Enterprise Architecture</a:t>
            </a:r>
          </a:p>
          <a:p>
            <a:r>
              <a:rPr lang="en-US" sz="1500" dirty="0"/>
              <a:t>EAMMF divides into 7 stages</a:t>
            </a:r>
          </a:p>
          <a:p>
            <a:pPr lvl="1"/>
            <a:r>
              <a:rPr lang="en-US" sz="1200" dirty="0"/>
              <a:t>0-3: Creating an Initial EA</a:t>
            </a:r>
          </a:p>
          <a:p>
            <a:pPr lvl="1"/>
            <a:r>
              <a:rPr lang="en-US" sz="1200" dirty="0"/>
              <a:t>4: Completing &amp; Using the Initial EA</a:t>
            </a:r>
          </a:p>
          <a:p>
            <a:pPr lvl="1"/>
            <a:r>
              <a:rPr lang="en-US" sz="1200" dirty="0"/>
              <a:t>5-6: Expanding, Evolving and Improving the EA</a:t>
            </a:r>
          </a:p>
          <a:p>
            <a:r>
              <a:rPr lang="en-US" sz="1500" dirty="0"/>
              <a:t>Similar to CMMI </a:t>
            </a:r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91" y="3095970"/>
            <a:ext cx="3647440" cy="1496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93" y="1195119"/>
            <a:ext cx="2496528" cy="317781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>
          <a:xfrm>
            <a:off x="3313108" y="2006101"/>
            <a:ext cx="400613" cy="21797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123686"/>
            <a:ext cx="6219135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TOGAF Maturity Scale</a:t>
            </a:r>
            <a:br>
              <a:rPr lang="en-US" dirty="0" smtClean="0"/>
            </a:br>
            <a:r>
              <a:rPr lang="en-US" sz="1800" dirty="0" smtClean="0"/>
              <a:t>NOAA Example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56" y="1110185"/>
            <a:ext cx="5718572" cy="34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core elements apply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8239986" cy="891348"/>
          </a:xfrm>
        </p:spPr>
        <p:txBody>
          <a:bodyPr/>
          <a:lstStyle/>
          <a:p>
            <a:r>
              <a:rPr lang="en-US" dirty="0" smtClean="0"/>
              <a:t>Architecture Maturity Stage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1 – Written &amp; approved organization policy exists for EA</a:t>
            </a:r>
          </a:p>
          <a:p>
            <a:pPr lvl="1"/>
            <a:r>
              <a:rPr lang="en-US" b="0" dirty="0" smtClean="0"/>
              <a:t>2 – Executive Committee representing the enterprise exists &amp; is responsible for EA</a:t>
            </a:r>
          </a:p>
          <a:p>
            <a:pPr lvl="1"/>
            <a:r>
              <a:rPr lang="en-US" b="0" dirty="0" smtClean="0"/>
              <a:t>3 – Executive Committee is taking steps to address EA cultural barriers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 smtClean="0"/>
              <a:t>4 – Executive Committee members are trained in EA principles &amp; concepts</a:t>
            </a:r>
          </a:p>
          <a:p>
            <a:pPr lvl="1"/>
            <a:r>
              <a:rPr lang="en-US" b="0" dirty="0" smtClean="0"/>
              <a:t>5 – Chief Architect exists</a:t>
            </a:r>
          </a:p>
          <a:p>
            <a:pPr lvl="1"/>
            <a:r>
              <a:rPr lang="en-US" b="0" dirty="0" smtClean="0"/>
              <a:t>7 </a:t>
            </a:r>
            <a:r>
              <a:rPr lang="en-US" b="0" dirty="0"/>
              <a:t>– EA Framework(s) is/are </a:t>
            </a:r>
            <a:r>
              <a:rPr lang="en-US" b="0" dirty="0" smtClean="0"/>
              <a:t>adopted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6 – EA purpose is clearly stated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8 – EA Performance &amp; Accountability framework is established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Demonstrates commitment</a:t>
            </a:r>
          </a:p>
          <a:p>
            <a:pPr lvl="1"/>
            <a:r>
              <a:rPr lang="en-US" b="0" dirty="0" smtClean="0"/>
              <a:t>9 – EA budgetary needs are justified &amp; funded</a:t>
            </a:r>
          </a:p>
          <a:p>
            <a:r>
              <a:rPr lang="en-US" dirty="0"/>
              <a:t>Provides capability to meet commitment</a:t>
            </a:r>
          </a:p>
          <a:p>
            <a:pPr lvl="1"/>
            <a:r>
              <a:rPr lang="en-US" b="0" dirty="0" smtClean="0"/>
              <a:t>10 – EA Program Office exists</a:t>
            </a:r>
          </a:p>
          <a:p>
            <a:pPr lvl="1"/>
            <a:r>
              <a:rPr lang="en-US" b="0" dirty="0" smtClean="0"/>
              <a:t>11 – Key Program Office leadership positions are filled</a:t>
            </a:r>
          </a:p>
          <a:p>
            <a:pPr lvl="1"/>
            <a:r>
              <a:rPr lang="en-US" b="0" dirty="0" smtClean="0"/>
              <a:t>12 – Program Office human capital plans exist</a:t>
            </a:r>
          </a:p>
          <a:p>
            <a:pPr lvl="1"/>
            <a:r>
              <a:rPr lang="en-US" b="0" dirty="0" smtClean="0"/>
              <a:t>13 – EA Development &amp; maintenance methodology exists</a:t>
            </a:r>
          </a:p>
          <a:p>
            <a:pPr lvl="1"/>
            <a:r>
              <a:rPr lang="en-US" b="0" dirty="0" smtClean="0"/>
              <a:t>14 – Automated EA Tool(s) exist</a:t>
            </a:r>
          </a:p>
          <a:p>
            <a:r>
              <a:rPr lang="en-US" dirty="0"/>
              <a:t>Demonstrates satisfaction of commitment</a:t>
            </a:r>
          </a:p>
          <a:p>
            <a:pPr lvl="1"/>
            <a:r>
              <a:rPr lang="en-US" b="0" dirty="0" smtClean="0"/>
              <a:t>15 – EA Program </a:t>
            </a:r>
            <a:r>
              <a:rPr lang="en-US" b="0" dirty="0" err="1" smtClean="0"/>
              <a:t>Mgmt</a:t>
            </a:r>
            <a:r>
              <a:rPr lang="en-US" b="0" dirty="0" smtClean="0"/>
              <a:t> Plan exists &amp; reflects….</a:t>
            </a:r>
          </a:p>
          <a:p>
            <a:pPr lvl="1"/>
            <a:r>
              <a:rPr lang="en-US" b="0" dirty="0" smtClean="0"/>
              <a:t>16 – WBS &amp; Schedule to develop EA exists</a:t>
            </a:r>
          </a:p>
          <a:p>
            <a:pPr lvl="1"/>
            <a:r>
              <a:rPr lang="en-US" b="0" dirty="0" smtClean="0"/>
              <a:t>17 – EA Segments, federation members, and/or extended members have been identified &amp; prioritized</a:t>
            </a:r>
          </a:p>
          <a:p>
            <a:r>
              <a:rPr lang="en-US" dirty="0"/>
              <a:t>Verifies satisfaction of commitment</a:t>
            </a:r>
          </a:p>
          <a:p>
            <a:pPr lvl="1"/>
            <a:r>
              <a:rPr lang="en-US" b="0" dirty="0" smtClean="0"/>
              <a:t>18 – Program Office readiness is measured &amp; reported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Demonstrates commitment</a:t>
            </a:r>
          </a:p>
          <a:p>
            <a:pPr lvl="1"/>
            <a:r>
              <a:rPr lang="en-US" b="0" dirty="0" smtClean="0"/>
              <a:t>19 – Organization business owner &amp; CXO representatives are actively engaged in architecture development</a:t>
            </a:r>
          </a:p>
          <a:p>
            <a:r>
              <a:rPr lang="en-US" dirty="0"/>
              <a:t>Provides capability to meet commitment</a:t>
            </a:r>
          </a:p>
          <a:p>
            <a:pPr lvl="1"/>
            <a:r>
              <a:rPr lang="en-US" b="0" dirty="0" smtClean="0"/>
              <a:t>20 – EA human capital plans are being implemented</a:t>
            </a:r>
          </a:p>
          <a:p>
            <a:pPr lvl="1"/>
            <a:r>
              <a:rPr lang="en-US" b="0" dirty="0" smtClean="0"/>
              <a:t>21 – Program Office contractor support needs are being met</a:t>
            </a:r>
          </a:p>
          <a:p>
            <a:pPr lvl="1"/>
            <a:r>
              <a:rPr lang="en-US" b="0" dirty="0" smtClean="0"/>
              <a:t>22 – Program Office staff are trained in EA Framework, Methodology &amp; Tools</a:t>
            </a:r>
          </a:p>
          <a:p>
            <a:pPr lvl="1"/>
            <a:r>
              <a:rPr lang="en-US" b="0" dirty="0" smtClean="0"/>
              <a:t>23 – Methodology &amp; tools exist to determine investment compliance with corporate &amp; subordinate architectures</a:t>
            </a:r>
          </a:p>
          <a:p>
            <a:pPr lvl="1"/>
            <a:r>
              <a:rPr lang="en-US" b="0" dirty="0" smtClean="0"/>
              <a:t>24 – Methodologies &amp; tools exist to determine subordinate architecture alignment with corporate EA</a:t>
            </a:r>
          </a:p>
          <a:p>
            <a:pPr lvl="1"/>
            <a:r>
              <a:rPr lang="en-US" b="0" dirty="0" smtClean="0"/>
              <a:t>25 – EA-related risks are proactively identified, reported, &amp; mitigated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19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Investigate architectural development methodologies (ADM) and provide a recommended ADM to use for the development of Future Ground.</a:t>
            </a:r>
          </a:p>
          <a:p>
            <a:r>
              <a:rPr lang="en-US" b="0" dirty="0" smtClean="0"/>
              <a:t>Goals of an ADM</a:t>
            </a:r>
          </a:p>
          <a:p>
            <a:pPr lvl="1"/>
            <a:r>
              <a:rPr lang="en-US" b="0" dirty="0" smtClean="0"/>
              <a:t>Fits within existing </a:t>
            </a:r>
            <a:r>
              <a:rPr lang="en-US" b="0" dirty="0" err="1" smtClean="0"/>
              <a:t>DoD</a:t>
            </a:r>
            <a:r>
              <a:rPr lang="en-US" b="0" dirty="0" smtClean="0"/>
              <a:t> business practices</a:t>
            </a:r>
          </a:p>
          <a:p>
            <a:pPr lvl="1"/>
            <a:r>
              <a:rPr lang="en-US" b="0" dirty="0" smtClean="0"/>
              <a:t>Covers the lifecycle</a:t>
            </a:r>
          </a:p>
          <a:p>
            <a:pPr lvl="1"/>
            <a:r>
              <a:rPr lang="en-US" b="0" dirty="0" smtClean="0"/>
              <a:t>Comprehensive</a:t>
            </a:r>
          </a:p>
          <a:p>
            <a:pPr lvl="1"/>
            <a:r>
              <a:rPr lang="en-US" b="0" dirty="0" smtClean="0"/>
              <a:t>Easy to convey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7327" y="4910611"/>
            <a:ext cx="262549" cy="118937"/>
          </a:xfrm>
        </p:spPr>
        <p:txBody>
          <a:bodyPr/>
          <a:lstStyle/>
          <a:p>
            <a:pPr>
              <a:defRPr/>
            </a:pPr>
            <a:fld id="{655AAEAC-BA00-4B2A-8543-73FD3C338B8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Architecture Maturity Stage 3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76" y="891348"/>
            <a:ext cx="6443663" cy="3394472"/>
          </a:xfrm>
        </p:spPr>
        <p:txBody>
          <a:bodyPr>
            <a:normAutofit/>
          </a:bodyPr>
          <a:lstStyle/>
          <a:p>
            <a:r>
              <a:rPr lang="en-US" dirty="0"/>
              <a:t>Demonstrates satisfaction of commitment</a:t>
            </a:r>
          </a:p>
          <a:p>
            <a:pPr lvl="1"/>
            <a:r>
              <a:rPr lang="en-US" b="0" dirty="0" smtClean="0"/>
              <a:t>26 – Initial versions of corporate “As-Is” &amp; “To-Be” EA &amp; Sequencing plan are being developed</a:t>
            </a:r>
          </a:p>
          <a:p>
            <a:pPr lvl="1"/>
            <a:r>
              <a:rPr lang="en-US" b="0" dirty="0" smtClean="0"/>
              <a:t>27 – Initial versions of corporate EA describing the enterprise in terms of performance, business, data, services, technology, &amp; security is being developed</a:t>
            </a:r>
          </a:p>
          <a:p>
            <a:pPr lvl="1"/>
            <a:r>
              <a:rPr lang="en-US" b="0" dirty="0" smtClean="0"/>
              <a:t>28 – One of more segment and/or federation member architectures is being developed</a:t>
            </a:r>
          </a:p>
          <a:p>
            <a:pPr lvl="1"/>
            <a:r>
              <a:rPr lang="en-US" b="0" dirty="0" smtClean="0"/>
              <a:t>29 – Products are being developed according to the EA content framework</a:t>
            </a:r>
          </a:p>
          <a:p>
            <a:pPr lvl="1"/>
            <a:r>
              <a:rPr lang="en-US" b="0" dirty="0" smtClean="0"/>
              <a:t>30 – Products are being developed according to a defined EA methodology</a:t>
            </a:r>
          </a:p>
          <a:p>
            <a:pPr lvl="1"/>
            <a:r>
              <a:rPr lang="en-US" b="0" dirty="0" smtClean="0"/>
              <a:t>31 – Products are being developed using EA tools</a:t>
            </a:r>
          </a:p>
          <a:p>
            <a:r>
              <a:rPr lang="en-US" dirty="0"/>
              <a:t>Verifies satisfaction of commitment</a:t>
            </a:r>
          </a:p>
          <a:p>
            <a:pPr lvl="1"/>
            <a:r>
              <a:rPr lang="en-US" b="0" dirty="0" smtClean="0"/>
              <a:t>32 – Architecture development progress is measured &amp; reported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33 – Executive committee has approved the initial version of the corporate EA</a:t>
            </a:r>
          </a:p>
          <a:p>
            <a:pPr lvl="1"/>
            <a:r>
              <a:rPr lang="en-US" b="0" dirty="0" smtClean="0"/>
              <a:t>34 – Key stakeholders have approved the current version of subordinate architectures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 smtClean="0"/>
              <a:t>36 – Program office human capital needs are met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37 – Initial versions of corporate “as-is” and “to-be” EA and sequencing plan exists</a:t>
            </a:r>
          </a:p>
          <a:p>
            <a:pPr lvl="1"/>
            <a:r>
              <a:rPr lang="en-US" b="0" dirty="0" smtClean="0"/>
              <a:t>38 – Initial version of corporate EA captures performance, business, data, services, technology, and security views</a:t>
            </a:r>
          </a:p>
          <a:p>
            <a:pPr lvl="1"/>
            <a:r>
              <a:rPr lang="en-US" b="0" dirty="0" smtClean="0"/>
              <a:t>39 – One or more segment and/or federation member architectures exists and is being implemented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40 – EA product quality is measured and reported</a:t>
            </a:r>
          </a:p>
          <a:p>
            <a:pPr lvl="1"/>
            <a:r>
              <a:rPr lang="en-US" b="0" dirty="0" smtClean="0"/>
              <a:t>41 – EA results and outcomes are measured and reported</a:t>
            </a:r>
          </a:p>
          <a:p>
            <a:pPr lvl="1"/>
            <a:r>
              <a:rPr lang="en-US" b="0" dirty="0" smtClean="0"/>
              <a:t>42 – Investment compliance with corporate and subordinate architectures is measured and reported</a:t>
            </a:r>
          </a:p>
          <a:p>
            <a:pPr lvl="1"/>
            <a:r>
              <a:rPr lang="en-US" b="0" dirty="0" smtClean="0"/>
              <a:t>43 – Subordinate architecture alignment with the corporate EA is measures and reported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44 – Organization head has approved current version of corporate EA</a:t>
            </a:r>
          </a:p>
          <a:p>
            <a:pPr lvl="1"/>
            <a:r>
              <a:rPr lang="en-US" b="0" dirty="0" smtClean="0"/>
              <a:t>45 – Organization component heads or segment owners have approved current version of their respective subordinate architectures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/>
              <a:t>4</a:t>
            </a:r>
            <a:r>
              <a:rPr lang="en-US" b="0" dirty="0" smtClean="0"/>
              <a:t>6 – Integrated repository tools and common EA framework and methodology are used across the enterprise</a:t>
            </a:r>
          </a:p>
          <a:p>
            <a:pPr lvl="1"/>
            <a:r>
              <a:rPr lang="en-US" b="0" dirty="0" smtClean="0"/>
              <a:t>47 – Corporate and subordinate architecture program offices operate as a single virtual office that shares resources enterprise-wide.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48 – Corporate EA and sequencing plan are enterprise-wide in scope</a:t>
            </a:r>
          </a:p>
          <a:p>
            <a:pPr lvl="1"/>
            <a:r>
              <a:rPr lang="en-US" b="0" dirty="0" smtClean="0"/>
              <a:t>49 – Corporate EA and sequencing plan are aligned with subordinate architectures</a:t>
            </a:r>
          </a:p>
          <a:p>
            <a:pPr lvl="1"/>
            <a:r>
              <a:rPr lang="en-US" b="0" dirty="0" smtClean="0"/>
              <a:t>50 – All segment and/or federated architectures exist and are horizontally and vertically integrated</a:t>
            </a:r>
          </a:p>
          <a:p>
            <a:pPr lvl="1"/>
            <a:r>
              <a:rPr lang="en-US" b="0" dirty="0" smtClean="0"/>
              <a:t>51 – Corporate and subordinate architectures are extended to align with external partner architectures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52 – EA products and management processes are subject to independent assessment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53 – EA is uses by executive leadership to inform organization strategic planning and policy formulation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 smtClean="0"/>
              <a:t>54 – EA human capital capabilities are continually improved</a:t>
            </a:r>
          </a:p>
          <a:p>
            <a:pPr lvl="1"/>
            <a:r>
              <a:rPr lang="en-US" b="0" dirty="0" smtClean="0"/>
              <a:t>55 – EA methodologies and tools are continually improved</a:t>
            </a:r>
          </a:p>
          <a:p>
            <a:pPr lvl="1"/>
            <a:r>
              <a:rPr lang="en-US" b="0" dirty="0" smtClean="0"/>
              <a:t>56 – EA management processes are continually improved and reflect the results of external assessments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57 – EA products are continually improved and updated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58 – EA quality and results measurement methods are continually improved</a:t>
            </a:r>
          </a:p>
          <a:p>
            <a:pPr lvl="1"/>
            <a:r>
              <a:rPr lang="en-US" b="0" dirty="0" smtClean="0"/>
              <a:t>59 – EA continuous improvement efforts reflect the results of external assessment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B44B1A-6E90-354E-AB2A-BEC9505A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891" y="842424"/>
            <a:ext cx="5772151" cy="1815741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0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19" y="0"/>
            <a:ext cx="8239986" cy="891348"/>
          </a:xfrm>
        </p:spPr>
        <p:txBody>
          <a:bodyPr>
            <a:normAutofit/>
          </a:bodyPr>
          <a:lstStyle/>
          <a:p>
            <a:r>
              <a:rPr lang="en-US" dirty="0" smtClean="0"/>
              <a:t>Common ADMs used in Government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AEAC-BA00-4B2A-8543-73FD3C338B8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654" y="1634129"/>
            <a:ext cx="1915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The Open Group Architectural </a:t>
            </a:r>
          </a:p>
          <a:p>
            <a:pPr algn="ctr"/>
            <a:r>
              <a:rPr lang="en-US" sz="1050" dirty="0"/>
              <a:t>Framework (TOGAF)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359540" y="2668860"/>
            <a:ext cx="2124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The Department of Defense </a:t>
            </a:r>
          </a:p>
          <a:p>
            <a:pPr algn="ctr"/>
            <a:r>
              <a:rPr lang="en-US" sz="1050" dirty="0"/>
              <a:t>Architectural Framework (</a:t>
            </a:r>
            <a:r>
              <a:rPr lang="en-US" sz="1050" dirty="0" err="1"/>
              <a:t>DoDAF</a:t>
            </a:r>
            <a:r>
              <a:rPr lang="en-US" sz="1050" dirty="0"/>
              <a:t>)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67" y="891348"/>
            <a:ext cx="2388482" cy="174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8" y="2026545"/>
            <a:ext cx="2176684" cy="27667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80" y="891348"/>
            <a:ext cx="3262937" cy="37777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96009" y="1634129"/>
            <a:ext cx="16033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Joint </a:t>
            </a:r>
            <a:r>
              <a:rPr lang="en-US" sz="1050" dirty="0" err="1"/>
              <a:t>Archiecture</a:t>
            </a:r>
            <a:endParaRPr lang="en-US" sz="1050" dirty="0"/>
          </a:p>
          <a:p>
            <a:pPr algn="ctr"/>
            <a:r>
              <a:rPr lang="en-US" sz="1050" dirty="0"/>
              <a:t>Reference Model (JARM)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178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Open Group Architecture Framework (TOGAF)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Standard ADM used in Federal Government (non-DoD)</a:t>
            </a:r>
          </a:p>
          <a:p>
            <a:r>
              <a:rPr lang="en-US" dirty="0"/>
              <a:t>Comprehensive ADM</a:t>
            </a:r>
          </a:p>
          <a:p>
            <a:r>
              <a:rPr lang="en-US" dirty="0"/>
              <a:t>Easy to convey inter-relation between architecture and system lifecycle</a:t>
            </a:r>
          </a:p>
          <a:p>
            <a:r>
              <a:rPr lang="en-US" dirty="0"/>
              <a:t>Focus on methodology and business processes</a:t>
            </a:r>
          </a:p>
          <a:p>
            <a:r>
              <a:rPr lang="en-US" dirty="0"/>
              <a:t>Generally not used in DoD</a:t>
            </a:r>
          </a:p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5AAEAC-BA00-4B2A-8543-73FD3C338B8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43" y="1026435"/>
            <a:ext cx="2704773" cy="34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 of Defense Architecture Framework (</a:t>
            </a:r>
            <a:r>
              <a:rPr lang="en-US" dirty="0" err="1" smtClean="0"/>
              <a:t>DoDAF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Standard ADM used in DoD </a:t>
            </a:r>
          </a:p>
          <a:p>
            <a:r>
              <a:rPr lang="en-US" dirty="0"/>
              <a:t>Comprehensive ADM</a:t>
            </a:r>
          </a:p>
          <a:p>
            <a:r>
              <a:rPr lang="en-US" dirty="0"/>
              <a:t>Focus on architectural views and less on methodology</a:t>
            </a:r>
          </a:p>
          <a:p>
            <a:r>
              <a:rPr lang="en-US" dirty="0"/>
              <a:t>Generally not used outside DoD</a:t>
            </a:r>
          </a:p>
          <a:p>
            <a:r>
              <a:rPr lang="en-US" dirty="0"/>
              <a:t>Can be more difficult to convey to senior leadership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4" y="1026435"/>
            <a:ext cx="3154789" cy="2305595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207328" y="4870854"/>
            <a:ext cx="187454" cy="134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5AAEAC-BA00-4B2A-8543-73FD3C338B83}" type="slidenum">
              <a:rPr lang="en-US" sz="900">
                <a:solidFill>
                  <a:schemeClr val="bg1">
                    <a:lumMod val="65000"/>
                  </a:schemeClr>
                </a:solidFill>
                <a:latin typeface="Franklin Gothic Medium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Architecture Reference Model (JARM)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Standard ADM used in NRO </a:t>
            </a:r>
          </a:p>
          <a:p>
            <a:r>
              <a:rPr lang="en-US" dirty="0"/>
              <a:t>Comprehensive ADM</a:t>
            </a:r>
          </a:p>
          <a:p>
            <a:r>
              <a:rPr lang="en-US" dirty="0"/>
              <a:t>Aligned closely with OSI-layer model</a:t>
            </a:r>
          </a:p>
          <a:p>
            <a:r>
              <a:rPr lang="en-US" dirty="0"/>
              <a:t>Focus on content and less on methodology</a:t>
            </a:r>
          </a:p>
          <a:p>
            <a:r>
              <a:rPr lang="en-US" dirty="0"/>
              <a:t>Generally not used outside NRO</a:t>
            </a:r>
          </a:p>
          <a:p>
            <a:r>
              <a:rPr lang="en-US" dirty="0"/>
              <a:t>Can be more difficult to convey to senior leadership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07328" y="4910138"/>
            <a:ext cx="261938" cy="119062"/>
          </a:xfrm>
        </p:spPr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70" y="-428487"/>
            <a:ext cx="3995846" cy="44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Recommended </a:t>
            </a:r>
            <a:r>
              <a:rPr lang="en-US" b="0" dirty="0" smtClean="0"/>
              <a:t>ADM</a:t>
            </a:r>
            <a:br>
              <a:rPr lang="en-US" b="0" dirty="0" smtClean="0"/>
            </a:br>
            <a:r>
              <a:rPr lang="en-US" sz="1600" dirty="0"/>
              <a:t>Visual </a:t>
            </a:r>
            <a:r>
              <a:rPr lang="en-US" sz="1600" dirty="0" err="1"/>
              <a:t>DoDAF</a:t>
            </a:r>
            <a:r>
              <a:rPr lang="en-US" sz="1600" dirty="0"/>
              <a:t> (</a:t>
            </a:r>
            <a:r>
              <a:rPr lang="en-US" sz="1600" dirty="0" err="1"/>
              <a:t>vDodAF</a:t>
            </a:r>
            <a:r>
              <a:rPr lang="en-US" sz="1600" dirty="0"/>
              <a:t>)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Blend the best of TOGAF, JARM with </a:t>
            </a:r>
            <a:r>
              <a:rPr lang="en-US" dirty="0" err="1"/>
              <a:t>DoDAF</a:t>
            </a:r>
            <a:endParaRPr lang="en-US" dirty="0"/>
          </a:p>
          <a:p>
            <a:r>
              <a:rPr lang="en-US" dirty="0"/>
              <a:t>Utilize the Methodology of TOGAF</a:t>
            </a:r>
          </a:p>
          <a:p>
            <a:pPr lvl="1"/>
            <a:r>
              <a:rPr lang="en-US" dirty="0"/>
              <a:t>Comprehensive</a:t>
            </a:r>
          </a:p>
          <a:p>
            <a:pPr lvl="1"/>
            <a:r>
              <a:rPr lang="en-US" dirty="0"/>
              <a:t>Easy to convey and associate products in the lifecycle</a:t>
            </a:r>
          </a:p>
          <a:p>
            <a:r>
              <a:rPr lang="en-US" dirty="0"/>
              <a:t>Integrate the Physical Plant of JARM</a:t>
            </a:r>
          </a:p>
          <a:p>
            <a:pPr lvl="1"/>
            <a:r>
              <a:rPr lang="en-US" dirty="0"/>
              <a:t>Facilities</a:t>
            </a:r>
          </a:p>
          <a:p>
            <a:pPr lvl="1"/>
            <a:r>
              <a:rPr lang="en-US" dirty="0"/>
              <a:t>Needed to space, power/cooling capacity planning</a:t>
            </a:r>
          </a:p>
          <a:p>
            <a:r>
              <a:rPr lang="en-US" dirty="0"/>
              <a:t>Utilize the specific </a:t>
            </a:r>
            <a:r>
              <a:rPr lang="en-US" dirty="0" err="1"/>
              <a:t>DoDAF</a:t>
            </a:r>
            <a:r>
              <a:rPr lang="en-US" dirty="0"/>
              <a:t> views</a:t>
            </a:r>
          </a:p>
          <a:p>
            <a:pPr lvl="1"/>
            <a:r>
              <a:rPr lang="en-US" dirty="0"/>
              <a:t>Well understood</a:t>
            </a:r>
          </a:p>
          <a:p>
            <a:pPr lvl="1"/>
            <a:r>
              <a:rPr lang="en-US" dirty="0"/>
              <a:t>Fits within DoD business practices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07328" y="4910138"/>
            <a:ext cx="261938" cy="119062"/>
          </a:xfrm>
        </p:spPr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3759" y="1234969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Set the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Foundation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372" y="2904699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Generate</a:t>
            </a:r>
          </a:p>
          <a:p>
            <a:pPr algn="ctr"/>
            <a:r>
              <a:rPr lang="en-US" sz="1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1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Architecture</a:t>
            </a:r>
            <a:endParaRPr lang="en-US" sz="12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6202" y="4021936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Plan</a:t>
            </a:r>
          </a:p>
          <a:p>
            <a:pPr algn="ctr"/>
            <a:r>
              <a:rPr lang="en-US" sz="1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1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Transition</a:t>
            </a:r>
            <a:endParaRPr lang="en-US" sz="12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328" y="1849940"/>
            <a:ext cx="1130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Use / </a:t>
            </a:r>
          </a:p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Implement</a:t>
            </a:r>
          </a:p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Architecture</a:t>
            </a:r>
            <a:endParaRPr lang="en-US" sz="12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71866" y="1874494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000023" y="2697679"/>
            <a:ext cx="718457" cy="685800"/>
          </a:xfrm>
          <a:prstGeom prst="ellipse">
            <a:avLst/>
          </a:prstGeom>
          <a:gradFill flip="none" rotWithShape="1">
            <a:gsLst>
              <a:gs pos="57000">
                <a:schemeClr val="bg2">
                  <a:lumMod val="50000"/>
                </a:schemeClr>
              </a:gs>
              <a:gs pos="2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TextBox 13"/>
          <p:cNvSpPr txBox="1"/>
          <p:nvPr/>
        </p:nvSpPr>
        <p:spPr>
          <a:xfrm>
            <a:off x="1289730" y="2867454"/>
            <a:ext cx="21717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Requirements</a:t>
            </a:r>
          </a:p>
          <a:p>
            <a:pPr algn="ctr"/>
            <a:r>
              <a:rPr lang="en-US" sz="825" b="1" dirty="0"/>
              <a:t>Management</a:t>
            </a:r>
            <a:endParaRPr lang="en-US" sz="825" b="1" dirty="0"/>
          </a:p>
        </p:txBody>
      </p:sp>
      <p:sp>
        <p:nvSpPr>
          <p:cNvPr id="15" name="Oval 14"/>
          <p:cNvSpPr/>
          <p:nvPr/>
        </p:nvSpPr>
        <p:spPr>
          <a:xfrm>
            <a:off x="2723951" y="2139262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971088" y="2775027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2709473" y="3400220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2071866" y="3656299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1416418" y="3367444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1129696" y="2694574"/>
            <a:ext cx="616634" cy="616634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1455233" y="2109010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2077583" y="1133219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Arrow Connector 22"/>
          <p:cNvCxnSpPr>
            <a:stCxn id="13" idx="0"/>
            <a:endCxn id="12" idx="4"/>
          </p:cNvCxnSpPr>
          <p:nvPr/>
        </p:nvCxnSpPr>
        <p:spPr>
          <a:xfrm flipH="1" flipV="1">
            <a:off x="2357616" y="2445995"/>
            <a:ext cx="1635" cy="25168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7"/>
            <a:endCxn id="15" idx="3"/>
          </p:cNvCxnSpPr>
          <p:nvPr/>
        </p:nvCxnSpPr>
        <p:spPr>
          <a:xfrm flipV="1">
            <a:off x="2613264" y="2627068"/>
            <a:ext cx="194381" cy="17104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18479" y="3042869"/>
            <a:ext cx="252609" cy="442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5"/>
            <a:endCxn id="17" idx="1"/>
          </p:cNvCxnSpPr>
          <p:nvPr/>
        </p:nvCxnSpPr>
        <p:spPr>
          <a:xfrm>
            <a:off x="2613263" y="3283046"/>
            <a:ext cx="179904" cy="20086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  <a:endCxn id="22" idx="4"/>
          </p:cNvCxnSpPr>
          <p:nvPr/>
        </p:nvCxnSpPr>
        <p:spPr>
          <a:xfrm flipV="1">
            <a:off x="2357617" y="1704720"/>
            <a:ext cx="5717" cy="1697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4"/>
            <a:endCxn id="18" idx="0"/>
          </p:cNvCxnSpPr>
          <p:nvPr/>
        </p:nvCxnSpPr>
        <p:spPr>
          <a:xfrm flipH="1">
            <a:off x="2357616" y="3383479"/>
            <a:ext cx="1635" cy="2728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</p:cNvCxnSpPr>
          <p:nvPr/>
        </p:nvCxnSpPr>
        <p:spPr>
          <a:xfrm flipH="1">
            <a:off x="1936758" y="3283045"/>
            <a:ext cx="168481" cy="19268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6"/>
          </p:cNvCxnSpPr>
          <p:nvPr/>
        </p:nvCxnSpPr>
        <p:spPr>
          <a:xfrm flipH="1" flipV="1">
            <a:off x="1746330" y="3002892"/>
            <a:ext cx="253693" cy="104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1"/>
            <a:endCxn id="21" idx="5"/>
          </p:cNvCxnSpPr>
          <p:nvPr/>
        </p:nvCxnSpPr>
        <p:spPr>
          <a:xfrm flipH="1" flipV="1">
            <a:off x="1943038" y="2596816"/>
            <a:ext cx="162200" cy="2012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32449" y="1209688"/>
            <a:ext cx="66176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Guiding </a:t>
            </a:r>
          </a:p>
          <a:p>
            <a:pPr algn="ctr"/>
            <a:r>
              <a:rPr lang="en-US" sz="675" b="1" dirty="0"/>
              <a:t>Principles / </a:t>
            </a:r>
          </a:p>
          <a:p>
            <a:pPr algn="ctr"/>
            <a:r>
              <a:rPr lang="en-US" sz="675" b="1" dirty="0"/>
              <a:t>Constraints</a:t>
            </a:r>
            <a:endParaRPr lang="en-US" sz="675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28954" y="1929861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A.</a:t>
            </a:r>
          </a:p>
          <a:p>
            <a:pPr algn="ctr"/>
            <a:r>
              <a:rPr lang="en-US" sz="600" dirty="0"/>
              <a:t>Architecture Vision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3104" y="2220240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B.</a:t>
            </a:r>
          </a:p>
          <a:p>
            <a:pPr algn="ctr"/>
            <a:r>
              <a:rPr lang="en-US" sz="600" dirty="0"/>
              <a:t>Operational</a:t>
            </a:r>
          </a:p>
          <a:p>
            <a:pPr algn="ctr"/>
            <a:endParaRPr lang="en-US" sz="600" dirty="0"/>
          </a:p>
        </p:txBody>
      </p:sp>
      <p:sp>
        <p:nvSpPr>
          <p:cNvPr id="35" name="TextBox 34"/>
          <p:cNvSpPr txBox="1"/>
          <p:nvPr/>
        </p:nvSpPr>
        <p:spPr>
          <a:xfrm>
            <a:off x="2934930" y="2826873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C.</a:t>
            </a:r>
          </a:p>
          <a:p>
            <a:pPr algn="ctr"/>
            <a:r>
              <a:rPr lang="en-US" sz="600" dirty="0"/>
              <a:t>Systems / Services</a:t>
            </a:r>
            <a:endParaRPr lang="en-US" sz="600" dirty="0"/>
          </a:p>
          <a:p>
            <a:pPr algn="ctr"/>
            <a:endParaRPr lang="en-US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2667786" y="3515041"/>
            <a:ext cx="661768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D</a:t>
            </a:r>
            <a:r>
              <a:rPr lang="en-US" sz="788" b="1" dirty="0"/>
              <a:t>.</a:t>
            </a:r>
          </a:p>
          <a:p>
            <a:pPr algn="ctr"/>
            <a:r>
              <a:rPr lang="en-US" sz="600" dirty="0"/>
              <a:t>Infrastructure</a:t>
            </a:r>
            <a:endParaRPr lang="en-US" sz="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37936" y="3689075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E.</a:t>
            </a:r>
          </a:p>
          <a:p>
            <a:pPr algn="ctr"/>
            <a:r>
              <a:rPr lang="en-US" sz="600" dirty="0"/>
              <a:t>Opportunities</a:t>
            </a:r>
          </a:p>
          <a:p>
            <a:pPr algn="ctr"/>
            <a:r>
              <a:rPr lang="en-US" sz="600" dirty="0"/>
              <a:t>and</a:t>
            </a:r>
          </a:p>
          <a:p>
            <a:pPr algn="ctr"/>
            <a:r>
              <a:rPr lang="en-US" sz="600" dirty="0"/>
              <a:t>Risks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9074" y="3421578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F</a:t>
            </a:r>
            <a:r>
              <a:rPr lang="en-US" sz="788" b="1" dirty="0"/>
              <a:t>.</a:t>
            </a:r>
          </a:p>
          <a:p>
            <a:pPr algn="ctr"/>
            <a:r>
              <a:rPr lang="en-US" sz="600" dirty="0"/>
              <a:t>Transition</a:t>
            </a:r>
          </a:p>
          <a:p>
            <a:pPr algn="ctr"/>
            <a:r>
              <a:rPr lang="en-US" sz="600" dirty="0"/>
              <a:t>Planning</a:t>
            </a:r>
            <a:endParaRPr lang="en-US" sz="600" dirty="0"/>
          </a:p>
        </p:txBody>
      </p:sp>
      <p:sp>
        <p:nvSpPr>
          <p:cNvPr id="39" name="TextBox 38"/>
          <p:cNvSpPr txBox="1"/>
          <p:nvPr/>
        </p:nvSpPr>
        <p:spPr>
          <a:xfrm>
            <a:off x="1129695" y="2787087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G.</a:t>
            </a:r>
          </a:p>
          <a:p>
            <a:pPr algn="ctr"/>
            <a:r>
              <a:rPr lang="en-US" sz="600" dirty="0"/>
              <a:t>Implementation</a:t>
            </a:r>
          </a:p>
          <a:p>
            <a:pPr algn="ctr"/>
            <a:r>
              <a:rPr lang="en-US" sz="600" dirty="0"/>
              <a:t>Governance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18320" y="2156500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H</a:t>
            </a:r>
            <a:r>
              <a:rPr lang="en-US" sz="788" b="1" dirty="0"/>
              <a:t>.</a:t>
            </a:r>
          </a:p>
          <a:p>
            <a:pPr algn="ctr"/>
            <a:r>
              <a:rPr lang="en-US" sz="600" dirty="0"/>
              <a:t>Architecture</a:t>
            </a:r>
          </a:p>
          <a:p>
            <a:pPr algn="ctr"/>
            <a:r>
              <a:rPr lang="en-US" sz="600" dirty="0"/>
              <a:t>Change</a:t>
            </a:r>
          </a:p>
          <a:p>
            <a:pPr algn="ctr"/>
            <a:r>
              <a:rPr lang="en-US" sz="600" dirty="0"/>
              <a:t>Management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8091" y="2248540"/>
            <a:ext cx="115962" cy="44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109051" y="2694951"/>
            <a:ext cx="43916" cy="103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01272" y="3333190"/>
            <a:ext cx="47279" cy="93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627469" y="3828609"/>
            <a:ext cx="122253" cy="44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949231" y="3794836"/>
            <a:ext cx="133712" cy="67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542720" y="3296316"/>
            <a:ext cx="38654" cy="9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92481" y="2213370"/>
            <a:ext cx="89828" cy="39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53418" y="2640328"/>
            <a:ext cx="40897" cy="72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Recommended </a:t>
            </a:r>
            <a:r>
              <a:rPr lang="en-US" b="0" dirty="0" smtClean="0"/>
              <a:t>ADM</a:t>
            </a:r>
            <a:br>
              <a:rPr lang="en-US" b="0" dirty="0" smtClean="0"/>
            </a:br>
            <a:r>
              <a:rPr lang="en-US" sz="1600" dirty="0"/>
              <a:t>Visual </a:t>
            </a:r>
            <a:r>
              <a:rPr lang="en-US" sz="1600" dirty="0" err="1"/>
              <a:t>DoDAF</a:t>
            </a:r>
            <a:r>
              <a:rPr lang="en-US" sz="1600" dirty="0"/>
              <a:t> (</a:t>
            </a:r>
            <a:r>
              <a:rPr lang="en-US" sz="1600" dirty="0" err="1"/>
              <a:t>vDodAF</a:t>
            </a:r>
            <a:r>
              <a:rPr lang="en-US" sz="1600" dirty="0"/>
              <a:t>)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07328" y="4910138"/>
            <a:ext cx="261938" cy="119062"/>
          </a:xfrm>
        </p:spPr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53526" y="1894121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Oval 49"/>
          <p:cNvSpPr/>
          <p:nvPr/>
        </p:nvSpPr>
        <p:spPr>
          <a:xfrm>
            <a:off x="1781682" y="2717305"/>
            <a:ext cx="718457" cy="685800"/>
          </a:xfrm>
          <a:prstGeom prst="ellipse">
            <a:avLst/>
          </a:prstGeom>
          <a:gradFill flip="none" rotWithShape="1">
            <a:gsLst>
              <a:gs pos="57000">
                <a:schemeClr val="bg2">
                  <a:lumMod val="50000"/>
                </a:schemeClr>
              </a:gs>
              <a:gs pos="2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1" name="TextBox 50"/>
          <p:cNvSpPr txBox="1"/>
          <p:nvPr/>
        </p:nvSpPr>
        <p:spPr>
          <a:xfrm>
            <a:off x="1071390" y="2887081"/>
            <a:ext cx="21717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Requirements</a:t>
            </a:r>
          </a:p>
          <a:p>
            <a:pPr algn="ctr"/>
            <a:r>
              <a:rPr lang="en-US" sz="825" b="1" dirty="0"/>
              <a:t>Management</a:t>
            </a:r>
            <a:endParaRPr lang="en-US" sz="825" b="1" dirty="0"/>
          </a:p>
        </p:txBody>
      </p:sp>
      <p:sp>
        <p:nvSpPr>
          <p:cNvPr id="52" name="Oval 51"/>
          <p:cNvSpPr/>
          <p:nvPr/>
        </p:nvSpPr>
        <p:spPr>
          <a:xfrm>
            <a:off x="2505610" y="2158888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/>
          <p:cNvSpPr/>
          <p:nvPr/>
        </p:nvSpPr>
        <p:spPr>
          <a:xfrm>
            <a:off x="2752748" y="2794653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 53"/>
          <p:cNvSpPr/>
          <p:nvPr/>
        </p:nvSpPr>
        <p:spPr>
          <a:xfrm>
            <a:off x="2491133" y="3419847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/>
          <p:cNvSpPr/>
          <p:nvPr/>
        </p:nvSpPr>
        <p:spPr>
          <a:xfrm>
            <a:off x="1853526" y="3675925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Oval 55"/>
          <p:cNvSpPr/>
          <p:nvPr/>
        </p:nvSpPr>
        <p:spPr>
          <a:xfrm>
            <a:off x="1198078" y="3387070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Oval 56"/>
          <p:cNvSpPr/>
          <p:nvPr/>
        </p:nvSpPr>
        <p:spPr>
          <a:xfrm>
            <a:off x="911355" y="2714201"/>
            <a:ext cx="616634" cy="616634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Oval 57"/>
          <p:cNvSpPr/>
          <p:nvPr/>
        </p:nvSpPr>
        <p:spPr>
          <a:xfrm>
            <a:off x="1236892" y="2128636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Oval 58"/>
          <p:cNvSpPr/>
          <p:nvPr/>
        </p:nvSpPr>
        <p:spPr>
          <a:xfrm>
            <a:off x="1859243" y="1152846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0" name="Straight Arrow Connector 59"/>
          <p:cNvCxnSpPr>
            <a:stCxn id="50" idx="0"/>
            <a:endCxn id="49" idx="4"/>
          </p:cNvCxnSpPr>
          <p:nvPr/>
        </p:nvCxnSpPr>
        <p:spPr>
          <a:xfrm flipH="1" flipV="1">
            <a:off x="2139276" y="2465621"/>
            <a:ext cx="1635" cy="25168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0" idx="7"/>
            <a:endCxn id="52" idx="3"/>
          </p:cNvCxnSpPr>
          <p:nvPr/>
        </p:nvCxnSpPr>
        <p:spPr>
          <a:xfrm flipV="1">
            <a:off x="2394924" y="2646695"/>
            <a:ext cx="194381" cy="17104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500139" y="3062495"/>
            <a:ext cx="252609" cy="442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0" idx="5"/>
            <a:endCxn id="54" idx="1"/>
          </p:cNvCxnSpPr>
          <p:nvPr/>
        </p:nvCxnSpPr>
        <p:spPr>
          <a:xfrm>
            <a:off x="2394923" y="3302672"/>
            <a:ext cx="179904" cy="20086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0"/>
            <a:endCxn id="59" idx="4"/>
          </p:cNvCxnSpPr>
          <p:nvPr/>
        </p:nvCxnSpPr>
        <p:spPr>
          <a:xfrm flipV="1">
            <a:off x="2139276" y="1724346"/>
            <a:ext cx="5717" cy="1697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4"/>
            <a:endCxn id="55" idx="0"/>
          </p:cNvCxnSpPr>
          <p:nvPr/>
        </p:nvCxnSpPr>
        <p:spPr>
          <a:xfrm flipH="1">
            <a:off x="2139276" y="3403105"/>
            <a:ext cx="1635" cy="2728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0" idx="3"/>
          </p:cNvCxnSpPr>
          <p:nvPr/>
        </p:nvCxnSpPr>
        <p:spPr>
          <a:xfrm flipH="1">
            <a:off x="1718417" y="3302672"/>
            <a:ext cx="168481" cy="19268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7" idx="6"/>
          </p:cNvCxnSpPr>
          <p:nvPr/>
        </p:nvCxnSpPr>
        <p:spPr>
          <a:xfrm flipH="1" flipV="1">
            <a:off x="1527989" y="3022518"/>
            <a:ext cx="253693" cy="104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0" idx="1"/>
            <a:endCxn id="58" idx="5"/>
          </p:cNvCxnSpPr>
          <p:nvPr/>
        </p:nvCxnSpPr>
        <p:spPr>
          <a:xfrm flipH="1" flipV="1">
            <a:off x="1724698" y="2616443"/>
            <a:ext cx="162200" cy="2012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14109" y="1229314"/>
            <a:ext cx="66176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Guiding </a:t>
            </a:r>
          </a:p>
          <a:p>
            <a:pPr algn="ctr"/>
            <a:r>
              <a:rPr lang="en-US" sz="675" b="1" dirty="0"/>
              <a:t>Principles / </a:t>
            </a:r>
          </a:p>
          <a:p>
            <a:pPr algn="ctr"/>
            <a:r>
              <a:rPr lang="en-US" sz="675" b="1" dirty="0"/>
              <a:t>Constraints</a:t>
            </a:r>
            <a:endParaRPr lang="en-US" sz="675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810614" y="1949487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A.</a:t>
            </a:r>
          </a:p>
          <a:p>
            <a:pPr algn="ctr"/>
            <a:r>
              <a:rPr lang="en-US" sz="600" dirty="0"/>
              <a:t>Architecture Vision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74764" y="2239866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B.</a:t>
            </a:r>
          </a:p>
          <a:p>
            <a:pPr algn="ctr"/>
            <a:r>
              <a:rPr lang="en-US" sz="600" dirty="0"/>
              <a:t>Operational</a:t>
            </a:r>
          </a:p>
          <a:p>
            <a:pPr algn="ctr"/>
            <a:endParaRPr lang="en-US" sz="600" dirty="0"/>
          </a:p>
        </p:txBody>
      </p:sp>
      <p:sp>
        <p:nvSpPr>
          <p:cNvPr id="72" name="TextBox 71"/>
          <p:cNvSpPr txBox="1"/>
          <p:nvPr/>
        </p:nvSpPr>
        <p:spPr>
          <a:xfrm>
            <a:off x="2716590" y="2846499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C.</a:t>
            </a:r>
          </a:p>
          <a:p>
            <a:pPr algn="ctr"/>
            <a:r>
              <a:rPr lang="en-US" sz="600" dirty="0"/>
              <a:t>Systems / Services</a:t>
            </a:r>
            <a:endParaRPr lang="en-US" sz="600" dirty="0"/>
          </a:p>
          <a:p>
            <a:pPr algn="ctr"/>
            <a:endParaRPr lang="en-US" sz="600" dirty="0"/>
          </a:p>
        </p:txBody>
      </p:sp>
      <p:sp>
        <p:nvSpPr>
          <p:cNvPr id="73" name="TextBox 72"/>
          <p:cNvSpPr txBox="1"/>
          <p:nvPr/>
        </p:nvSpPr>
        <p:spPr>
          <a:xfrm>
            <a:off x="2449446" y="3534668"/>
            <a:ext cx="661768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D</a:t>
            </a:r>
            <a:r>
              <a:rPr lang="en-US" sz="788" b="1" dirty="0"/>
              <a:t>.</a:t>
            </a:r>
          </a:p>
          <a:p>
            <a:pPr algn="ctr"/>
            <a:r>
              <a:rPr lang="en-US" sz="600" dirty="0"/>
              <a:t>Infrastructure</a:t>
            </a:r>
            <a:endParaRPr lang="en-US" sz="600" dirty="0"/>
          </a:p>
        </p:txBody>
      </p:sp>
      <p:sp>
        <p:nvSpPr>
          <p:cNvPr id="74" name="TextBox 73"/>
          <p:cNvSpPr txBox="1"/>
          <p:nvPr/>
        </p:nvSpPr>
        <p:spPr>
          <a:xfrm>
            <a:off x="1819596" y="3708702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E.</a:t>
            </a:r>
          </a:p>
          <a:p>
            <a:pPr algn="ctr"/>
            <a:r>
              <a:rPr lang="en-US" sz="600" dirty="0"/>
              <a:t>Opportunities</a:t>
            </a:r>
          </a:p>
          <a:p>
            <a:pPr algn="ctr"/>
            <a:r>
              <a:rPr lang="en-US" sz="600" dirty="0"/>
              <a:t>and</a:t>
            </a:r>
          </a:p>
          <a:p>
            <a:pPr algn="ctr"/>
            <a:r>
              <a:rPr lang="en-US" sz="600" dirty="0"/>
              <a:t>Risks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50734" y="3441205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F</a:t>
            </a:r>
            <a:r>
              <a:rPr lang="en-US" sz="788" b="1" dirty="0"/>
              <a:t>.</a:t>
            </a:r>
          </a:p>
          <a:p>
            <a:pPr algn="ctr"/>
            <a:r>
              <a:rPr lang="en-US" sz="600" dirty="0"/>
              <a:t>Transition</a:t>
            </a:r>
          </a:p>
          <a:p>
            <a:pPr algn="ctr"/>
            <a:r>
              <a:rPr lang="en-US" sz="600" dirty="0"/>
              <a:t>Planning</a:t>
            </a:r>
            <a:endParaRPr lang="en-US" sz="600" dirty="0"/>
          </a:p>
        </p:txBody>
      </p:sp>
      <p:sp>
        <p:nvSpPr>
          <p:cNvPr id="76" name="TextBox 75"/>
          <p:cNvSpPr txBox="1"/>
          <p:nvPr/>
        </p:nvSpPr>
        <p:spPr>
          <a:xfrm>
            <a:off x="911355" y="2806713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G.</a:t>
            </a:r>
          </a:p>
          <a:p>
            <a:pPr algn="ctr"/>
            <a:r>
              <a:rPr lang="en-US" sz="600" dirty="0"/>
              <a:t>Implementation</a:t>
            </a:r>
          </a:p>
          <a:p>
            <a:pPr algn="ctr"/>
            <a:r>
              <a:rPr lang="en-US" sz="600" dirty="0"/>
              <a:t>Governance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99980" y="2176127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H</a:t>
            </a:r>
            <a:r>
              <a:rPr lang="en-US" sz="788" b="1" dirty="0"/>
              <a:t>.</a:t>
            </a:r>
          </a:p>
          <a:p>
            <a:pPr algn="ctr"/>
            <a:r>
              <a:rPr lang="en-US" sz="600" dirty="0"/>
              <a:t>Architecture</a:t>
            </a:r>
          </a:p>
          <a:p>
            <a:pPr algn="ctr"/>
            <a:r>
              <a:rPr lang="en-US" sz="600" dirty="0"/>
              <a:t>Change</a:t>
            </a:r>
          </a:p>
          <a:p>
            <a:pPr algn="ctr"/>
            <a:r>
              <a:rPr lang="en-US" sz="600" dirty="0"/>
              <a:t>Management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419751" y="2268167"/>
            <a:ext cx="115962" cy="44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890711" y="2714577"/>
            <a:ext cx="43916" cy="103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882932" y="3352816"/>
            <a:ext cx="47279" cy="93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409129" y="3848235"/>
            <a:ext cx="122253" cy="44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730891" y="3814463"/>
            <a:ext cx="133712" cy="67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1324380" y="3315943"/>
            <a:ext cx="38654" cy="9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774141" y="2232996"/>
            <a:ext cx="89828" cy="39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335077" y="2659955"/>
            <a:ext cx="40897" cy="72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http://ops.fhwa.dot.gov/publications/regitsarchguide/73useprojimpfiles/sysengap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40" y="1724346"/>
            <a:ext cx="4025214" cy="2223004"/>
          </a:xfrm>
          <a:prstGeom prst="rect">
            <a:avLst/>
          </a:prstGeom>
          <a:noFill/>
          <a:extLst/>
        </p:spPr>
      </p:pic>
      <p:sp>
        <p:nvSpPr>
          <p:cNvPr id="87" name="Oval 86"/>
          <p:cNvSpPr/>
          <p:nvPr/>
        </p:nvSpPr>
        <p:spPr>
          <a:xfrm>
            <a:off x="5279536" y="1940376"/>
            <a:ext cx="198840" cy="19884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Oval 87"/>
          <p:cNvSpPr/>
          <p:nvPr/>
        </p:nvSpPr>
        <p:spPr>
          <a:xfrm>
            <a:off x="5071416" y="2516728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556318" y="2835848"/>
            <a:ext cx="328672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29387" y="2846273"/>
            <a:ext cx="7649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Developer</a:t>
            </a:r>
            <a:endParaRPr lang="en-US" sz="105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129387" y="2594591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Government</a:t>
            </a:r>
            <a:endParaRPr lang="en-US" sz="1050" b="1" dirty="0"/>
          </a:p>
        </p:txBody>
      </p:sp>
      <p:sp>
        <p:nvSpPr>
          <p:cNvPr id="92" name="Oval 91"/>
          <p:cNvSpPr/>
          <p:nvPr/>
        </p:nvSpPr>
        <p:spPr>
          <a:xfrm>
            <a:off x="6930505" y="2267345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Oval 92"/>
          <p:cNvSpPr/>
          <p:nvPr/>
        </p:nvSpPr>
        <p:spPr>
          <a:xfrm>
            <a:off x="7150818" y="1650796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Oval 93"/>
          <p:cNvSpPr/>
          <p:nvPr/>
        </p:nvSpPr>
        <p:spPr>
          <a:xfrm>
            <a:off x="6799701" y="2616169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TextBox 94"/>
          <p:cNvSpPr txBox="1"/>
          <p:nvPr/>
        </p:nvSpPr>
        <p:spPr>
          <a:xfrm>
            <a:off x="2066424" y="4520245"/>
            <a:ext cx="5392670" cy="300082"/>
          </a:xfrm>
          <a:prstGeom prst="rect">
            <a:avLst/>
          </a:prstGeom>
          <a:solidFill>
            <a:srgbClr val="0000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Visual </a:t>
            </a:r>
            <a:r>
              <a:rPr lang="en-US" sz="1350" dirty="0" err="1">
                <a:solidFill>
                  <a:schemeClr val="bg1"/>
                </a:solidFill>
              </a:rPr>
              <a:t>DoDAF</a:t>
            </a:r>
            <a:r>
              <a:rPr lang="en-US" sz="1350" dirty="0">
                <a:solidFill>
                  <a:schemeClr val="bg1"/>
                </a:solidFill>
              </a:rPr>
              <a:t> covers the Systems Engineering lifecycle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6" name="Curved Right Arrow 95"/>
          <p:cNvSpPr/>
          <p:nvPr/>
        </p:nvSpPr>
        <p:spPr>
          <a:xfrm rot="5400000">
            <a:off x="6097982" y="-13903"/>
            <a:ext cx="546899" cy="2943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68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Management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010468" y="1170080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Centerpiece of ADM, contains requirements and capability linkages </a:t>
            </a:r>
            <a:r>
              <a:rPr lang="en-US" dirty="0" smtClean="0"/>
              <a:t>that </a:t>
            </a:r>
            <a:r>
              <a:rPr lang="en-US" dirty="0" smtClean="0"/>
              <a:t>unifies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Requirements Management Plan</a:t>
            </a:r>
          </a:p>
          <a:p>
            <a:pPr lvl="1"/>
            <a:r>
              <a:rPr lang="en-US" dirty="0" smtClean="0"/>
              <a:t>Requirements Database</a:t>
            </a:r>
          </a:p>
          <a:p>
            <a:pPr lvl="1"/>
            <a:r>
              <a:rPr lang="en-US" dirty="0" smtClean="0"/>
              <a:t>Requirements Traceability</a:t>
            </a:r>
          </a:p>
          <a:p>
            <a:pPr lvl="1"/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Interface Control Documents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784" y="3833025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15" y="1256667"/>
            <a:ext cx="2026933" cy="25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LMS_PUBLISH" val="No"/>
  <p:tag name="ARTICULATE_TEMPLATE" val="Corporate Communications"/>
  <p:tag name="PRESENTER_PREVIEW_MODE" val="0"/>
  <p:tag name="ARTICULATE_PROJECT_OPEN" val="0"/>
</p:tagLst>
</file>

<file path=ppt/theme/theme1.xml><?xml version="1.0" encoding="utf-8"?>
<a:theme xmlns:a="http://schemas.openxmlformats.org/drawingml/2006/main" name="Template 1">
  <a:themeElements>
    <a:clrScheme name="SAIC Colors">
      <a:dk1>
        <a:srgbClr val="000000"/>
      </a:dk1>
      <a:lt1>
        <a:srgbClr val="FFFFFF"/>
      </a:lt1>
      <a:dk2>
        <a:srgbClr val="006BB5"/>
      </a:dk2>
      <a:lt2>
        <a:srgbClr val="BCD652"/>
      </a:lt2>
      <a:accent1>
        <a:srgbClr val="004B85"/>
      </a:accent1>
      <a:accent2>
        <a:srgbClr val="BCD63E"/>
      </a:accent2>
      <a:accent3>
        <a:srgbClr val="EAAA00"/>
      </a:accent3>
      <a:accent4>
        <a:srgbClr val="00ACD3"/>
      </a:accent4>
      <a:accent5>
        <a:srgbClr val="00833C"/>
      </a:accent5>
      <a:accent6>
        <a:srgbClr val="EA822B"/>
      </a:accent6>
      <a:hlink>
        <a:srgbClr val="006BB5"/>
      </a:hlink>
      <a:folHlink>
        <a:srgbClr val="006BB5"/>
      </a:folHlink>
    </a:clrScheme>
    <a:fontScheme name="SAIC Theme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F" id="{1A48B9D3-A61D-C443-BB5F-6F39FCE23331}" vid="{BE0CCFE5-984E-5841-85B2-D7A18F438C9B}"/>
    </a:ext>
  </a:extLst>
</a:theme>
</file>

<file path=ppt/theme/theme2.xml><?xml version="1.0" encoding="utf-8"?>
<a:theme xmlns:a="http://schemas.openxmlformats.org/drawingml/2006/main" name="Divider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F" id="{1A48B9D3-A61D-C443-BB5F-6F39FCE23331}" vid="{35CEBE8F-34BB-254A-8270-F2B721DF98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71d40378a294f82b34d7ccbead8b495 xmlns="a794bdbc-282c-444d-883e-7c60708d41cd">
      <Terms xmlns="http://schemas.microsoft.com/office/infopath/2007/PartnerControls"/>
    </l71d40378a294f82b34d7ccbead8b495>
    <i343e41c9e59482fb4c4daf9cca7c6f8 xmlns="a794bdbc-282c-444d-883e-7c60708d41cd">
      <Terms xmlns="http://schemas.microsoft.com/office/infopath/2007/PartnerControls"/>
    </i343e41c9e59482fb4c4daf9cca7c6f8>
    <TaxCatchAll xmlns="a794bdbc-282c-444d-883e-7c60708d41cd"/>
    <PublishingExpirationDate xmlns="http://schemas.microsoft.com/sharepoint/v3" xsi:nil="true"/>
    <_migrationData xmlns="a794bdbc-282c-444d-883e-7c60708d41cd" xsi:nil="true"/>
    <l250ce491e5d4f2bac4700b302c7dfcf xmlns="a794bdbc-282c-444d-883e-7c60708d41cd">
      <Terms xmlns="http://schemas.microsoft.com/office/infopath/2007/PartnerControls"/>
    </l250ce491e5d4f2bac4700b302c7dfcf>
    <Summary xmlns="a794bdbc-282c-444d-883e-7c60708d41cd" xsi:nil="true"/>
    <_migrationId xmlns="a794bdbc-282c-444d-883e-7c60708d41cd" xsi:nil="true"/>
    <PublishingStartDate xmlns="http://schemas.microsoft.com/sharepoint/v3" xsi:nil="true"/>
    <n818ca7987da41ed9b54388584f859c1 xmlns="a794bdbc-282c-444d-883e-7c60708d41cd">
      <Terms xmlns="http://schemas.microsoft.com/office/infopath/2007/PartnerControls"/>
    </n818ca7987da41ed9b54388584f859c1>
    <_migrationDate xmlns="a794bdbc-282c-444d-883e-7c60708d41cd" xsi:nil="true"/>
    <_migrationSource xmlns="a794bdbc-282c-444d-883e-7c60708d41cd">
      <Url xsi:nil="true"/>
      <Description xsi:nil="true"/>
    </_migrationSource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3305232FC5345936A0558E89FCC5D" ma:contentTypeVersion="151" ma:contentTypeDescription="Create a new document." ma:contentTypeScope="" ma:versionID="24a6266aae58bb29b85ca1bff81e9586">
  <xsd:schema xmlns:xsd="http://www.w3.org/2001/XMLSchema" xmlns:xs="http://www.w3.org/2001/XMLSchema" xmlns:p="http://schemas.microsoft.com/office/2006/metadata/properties" xmlns:ns1="http://schemas.microsoft.com/sharepoint/v3" xmlns:ns2="a794bdbc-282c-444d-883e-7c60708d41cd" targetNamespace="http://schemas.microsoft.com/office/2006/metadata/properties" ma:root="true" ma:fieldsID="40c247bed191478555e59b1bd54a97c9" ns1:_="" ns2:_="">
    <xsd:import namespace="http://schemas.microsoft.com/sharepoint/v3"/>
    <xsd:import namespace="a794bdbc-282c-444d-883e-7c60708d41cd"/>
    <xsd:element name="properties">
      <xsd:complexType>
        <xsd:sequence>
          <xsd:element name="documentManagement">
            <xsd:complexType>
              <xsd:all>
                <xsd:element ref="ns2:Summary" minOccurs="0"/>
                <xsd:element ref="ns2:_migrationDate" minOccurs="0"/>
                <xsd:element ref="ns2:_migrationData" minOccurs="0"/>
                <xsd:element ref="ns2:_migrationId" minOccurs="0"/>
                <xsd:element ref="ns2:_migrationSource" minOccurs="0"/>
                <xsd:element ref="ns2:i343e41c9e59482fb4c4daf9cca7c6f8" minOccurs="0"/>
                <xsd:element ref="ns2:TaxCatchAll" minOccurs="0"/>
                <xsd:element ref="ns2:TaxCatchAllLabel" minOccurs="0"/>
                <xsd:element ref="ns2:n818ca7987da41ed9b54388584f859c1" minOccurs="0"/>
                <xsd:element ref="ns1:PublishingStartDate" minOccurs="0"/>
                <xsd:element ref="ns2:l71d40378a294f82b34d7ccbead8b495" minOccurs="0"/>
                <xsd:element ref="ns1:PublishingExpirationDate" minOccurs="0"/>
                <xsd:element ref="ns2:l250ce491e5d4f2bac4700b302c7dfcf" minOccurs="0"/>
                <xsd:element ref="ns2:SharedWithUsers" minOccurs="0"/>
                <xsd:element ref="ns1:RatingCount" minOccurs="0"/>
                <xsd:element ref="ns1:RatedBy" minOccurs="0"/>
                <xsd:element ref="ns1:Ratings" minOccurs="0"/>
                <xsd:element ref="ns1:AverageRating" minOccurs="0"/>
                <xsd:element ref="ns1:LikedBy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2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RatingCount" ma:index="26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7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8" nillable="true" ma:displayName="User ratings" ma:description="User ratings for the item" ma:hidden="true" ma:internalName="Ratings">
      <xsd:simpleType>
        <xsd:restriction base="dms:Note"/>
      </xsd:simpleType>
    </xsd:element>
    <xsd:element name="AverageRating" ma:index="29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LikedBy" ma:index="3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kesCount" ma:index="31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4bdbc-282c-444d-883e-7c60708d41cd" elementFormDefault="qualified">
    <xsd:import namespace="http://schemas.microsoft.com/office/2006/documentManagement/types"/>
    <xsd:import namespace="http://schemas.microsoft.com/office/infopath/2007/PartnerControls"/>
    <xsd:element name="Summary" ma:index="2" nillable="true" ma:displayName="Summary" ma:default="" ma:description="Main content block used by most item types." ma:internalName="Summary" ma:readOnly="false">
      <xsd:simpleType>
        <xsd:restriction base="dms:Note"/>
      </xsd:simpleType>
    </xsd:element>
    <xsd:element name="_migrationDate" ma:index="3" nillable="true" ma:displayName="_migrationDate" ma:default="" ma:hidden="true" ma:internalName="_migrationDate" ma:readOnly="false">
      <xsd:simpleType>
        <xsd:restriction base="dms:DateTime"/>
      </xsd:simpleType>
    </xsd:element>
    <xsd:element name="_migrationData" ma:index="4" nillable="true" ma:displayName="_migrationData" ma:default="" ma:hidden="true" ma:internalName="_migrationData" ma:readOnly="false">
      <xsd:simpleType>
        <xsd:restriction base="dms:Note"/>
      </xsd:simpleType>
    </xsd:element>
    <xsd:element name="_migrationId" ma:index="5" nillable="true" ma:displayName="_migrationId" ma:default="" ma:hidden="true" ma:internalName="_migrationId" ma:readOnly="false">
      <xsd:simpleType>
        <xsd:restriction base="dms:Text"/>
      </xsd:simpleType>
    </xsd:element>
    <xsd:element name="_migrationSource" ma:index="6" nillable="true" ma:displayName="_migrationSource" ma:default="" ma:hidden="true" ma:internalName="_migrationSourc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343e41c9e59482fb4c4daf9cca7c6f8" ma:index="15" nillable="true" ma:taxonomy="true" ma:internalName="i343e41c9e59482fb4c4daf9cca7c6f8" ma:taxonomyFieldName="UserTags" ma:displayName="Tags" ma:readOnly="false" ma:default="" ma:fieldId="{2343e41c-9e59-482f-b4c4-daf9cca7c6f8}" ma:taxonomyMulti="true" ma:sspId="cee5ccb3-c7f2-47a4-a366-0aee104d22aa" ma:termSetId="bc496a03-bf3e-4cd7-97f7-d1a1bc2a6a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37ac984c-1be8-4ccc-bfe1-301f73ef2d0f}" ma:internalName="TaxCatchAll" ma:showField="CatchAllData" ma:web="a794bdbc-282c-444d-883e-7c60708d4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37ac984c-1be8-4ccc-bfe1-301f73ef2d0f}" ma:internalName="TaxCatchAllLabel" ma:readOnly="true" ma:showField="CatchAllDataLabel" ma:web="a794bdbc-282c-444d-883e-7c60708d4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18ca7987da41ed9b54388584f859c1" ma:index="19" nillable="true" ma:taxonomy="true" ma:internalName="n818ca7987da41ed9b54388584f859c1" ma:taxonomyFieldName="ContentState" ma:displayName="State" ma:readOnly="false" ma:default="" ma:fieldId="{7818ca79-87da-41ed-9b54-388584f859c1}" ma:taxonomyMulti="true" ma:sspId="cee5ccb3-c7f2-47a4-a366-0aee104d22aa" ma:termSetId="8e33ee4a-a58d-4ee4-b400-9941753d4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1d40378a294f82b34d7ccbead8b495" ma:index="21" nillable="true" ma:taxonomy="true" ma:internalName="l71d40378a294f82b34d7ccbead8b495" ma:taxonomyFieldName="AuthorDepartment" ma:displayName="Author Department" ma:readOnly="false" ma:default="" ma:fieldId="{571d4037-8a29-4f82-b34d-7ccbead8b495}" ma:sspId="cee5ccb3-c7f2-47a4-a366-0aee104d22aa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50ce491e5d4f2bac4700b302c7dfcf" ma:index="23" nillable="true" ma:taxonomy="true" ma:internalName="l250ce491e5d4f2bac4700b302c7dfcf" ma:taxonomyFieldName="AuthorLocation" ma:displayName="Author Location" ma:readOnly="false" ma:default="" ma:fieldId="{5250ce49-1e5d-4f2b-ac47-00b302c7dfcf}" ma:sspId="cee5ccb3-c7f2-47a4-a366-0aee104d22aa" ma:termSetId="b49f64b3-4722-4336-9a5c-56c326b344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60F29F-FAD5-4D44-A7BD-6B4096018C34}">
  <ds:schemaRefs>
    <ds:schemaRef ds:uri="http://schemas.microsoft.com/office/2006/metadata/properties"/>
    <ds:schemaRef ds:uri="http://schemas.microsoft.com/office/infopath/2007/PartnerControls"/>
    <ds:schemaRef ds:uri="a794bdbc-282c-444d-883e-7c60708d41c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8F70A02-4F7C-4DAF-9942-EC08F27EED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822AC-742A-4030-9661-B61DC3C25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94bdbc-282c-444d-883e-7c60708d4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Template_F (1)</Template>
  <TotalTime>190</TotalTime>
  <Words>1474</Words>
  <Application>Microsoft Office PowerPoint</Application>
  <PresentationFormat>On-screen Show (16:9)</PresentationFormat>
  <Paragraphs>301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Franklin Gothic Book</vt:lpstr>
      <vt:lpstr>Franklin Gothic Demi Cond</vt:lpstr>
      <vt:lpstr>Franklin Gothic Medium</vt:lpstr>
      <vt:lpstr>Franklin Gothic Medium Cond</vt:lpstr>
      <vt:lpstr>Template 1</vt:lpstr>
      <vt:lpstr>Divider</vt:lpstr>
      <vt:lpstr> Future OPIR Ground Architecture Development Methodology</vt:lpstr>
      <vt:lpstr>Purpose</vt:lpstr>
      <vt:lpstr>Common ADMs used in Government</vt:lpstr>
      <vt:lpstr>The Open Group Architecture Framework (TOGAF)</vt:lpstr>
      <vt:lpstr>Department of Defense Architecture Framework (DoDAF)</vt:lpstr>
      <vt:lpstr>Joint Architecture Reference Model (JARM)</vt:lpstr>
      <vt:lpstr>Recommended ADM Visual DoDAF (vDodAF)</vt:lpstr>
      <vt:lpstr>Recommended ADM Visual DoDAF (vDodAF)</vt:lpstr>
      <vt:lpstr>Requirements Management</vt:lpstr>
      <vt:lpstr>Set the Foundation</vt:lpstr>
      <vt:lpstr>Generate the Architecture</vt:lpstr>
      <vt:lpstr>Manage the Transition</vt:lpstr>
      <vt:lpstr>Use / Implement the Architecture</vt:lpstr>
      <vt:lpstr>Enterprise Maturity</vt:lpstr>
      <vt:lpstr>TOGAF Maturity Scale NOAA Example</vt:lpstr>
      <vt:lpstr>Architecture Maturity Stage 0</vt:lpstr>
      <vt:lpstr>Architecture Maturity Stage 1</vt:lpstr>
      <vt:lpstr>Architecture Maturity Stage 2</vt:lpstr>
      <vt:lpstr>Architecture Maturity Stage 3</vt:lpstr>
      <vt:lpstr>Architecture Maturity Stage 3 cont’d</vt:lpstr>
      <vt:lpstr>Architecture Maturity Stage 4</vt:lpstr>
      <vt:lpstr>Architecture Maturity Stage 5</vt:lpstr>
      <vt:lpstr>Architecture Maturity Stage 6</vt:lpstr>
      <vt:lpstr>Questions?</vt:lpstr>
    </vt:vector>
  </TitlesOfParts>
  <Company>SAIC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OPIR Ground Architecture Development Methodology</dc:title>
  <dc:subject>SAIC PPT Template-2018</dc:subject>
  <dc:creator>Lynch, John K.</dc:creator>
  <cp:lastModifiedBy>Lynch, John K.</cp:lastModifiedBy>
  <cp:revision>5</cp:revision>
  <cp:lastPrinted>2019-01-14T02:06:38Z</cp:lastPrinted>
  <dcterms:created xsi:type="dcterms:W3CDTF">2020-09-18T18:03:28Z</dcterms:created>
  <dcterms:modified xsi:type="dcterms:W3CDTF">2020-09-18T21:14:07Z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8D960004-F143-4017-9E7E-C09DF1C8686D</vt:lpwstr>
  </property>
  <property fmtid="{D5CDD505-2E9C-101B-9397-08002B2CF9AE}" pid="4" name="ArticulatePath">
    <vt:lpwstr>New SAIC Template Wide 16X9_V5</vt:lpwstr>
  </property>
  <property fmtid="{D5CDD505-2E9C-101B-9397-08002B2CF9AE}" pid="5" name="ArticulateProjectFull">
    <vt:lpwstr>\\vmware-host\Shared Folders\Desktop\New SAIC Template Wide 16X9_V5.ppta</vt:lpwstr>
  </property>
  <property fmtid="{D5CDD505-2E9C-101B-9397-08002B2CF9AE}" pid="6" name="ContentTypeId">
    <vt:lpwstr>0x010100F353305232FC5345936A0558E89FCC5D</vt:lpwstr>
  </property>
  <property fmtid="{D5CDD505-2E9C-101B-9397-08002B2CF9AE}" pid="7" name="Tags">
    <vt:lpwstr>2;#General|ecf02c19-a027-474c-912c-c6105f395e3c</vt:lpwstr>
  </property>
  <property fmtid="{D5CDD505-2E9C-101B-9397-08002B2CF9AE}" pid="8" name="Offisync_UniqueId">
    <vt:lpwstr>15435</vt:lpwstr>
  </property>
  <property fmtid="{D5CDD505-2E9C-101B-9397-08002B2CF9AE}" pid="9" name="Jive_LatestUserAccountName">
    <vt:lpwstr>chengg</vt:lpwstr>
  </property>
  <property fmtid="{D5CDD505-2E9C-101B-9397-08002B2CF9AE}" pid="10" name="Offisync_UpdateToken">
    <vt:lpwstr>15</vt:lpwstr>
  </property>
  <property fmtid="{D5CDD505-2E9C-101B-9397-08002B2CF9AE}" pid="11" name="Offisync_ServerID">
    <vt:lpwstr>b998a098-e75b-451f-a53d-bbf0f285a7ba</vt:lpwstr>
  </property>
  <property fmtid="{D5CDD505-2E9C-101B-9397-08002B2CF9AE}" pid="12" name="Jive_VersionGuid">
    <vt:lpwstr>71e602e4-debd-4b01-9de3-199ea59b11b8</vt:lpwstr>
  </property>
  <property fmtid="{D5CDD505-2E9C-101B-9397-08002B2CF9AE}" pid="13" name="Offisync_ProviderInitializationData">
    <vt:lpwstr>https://one.saic.com</vt:lpwstr>
  </property>
  <property fmtid="{D5CDD505-2E9C-101B-9397-08002B2CF9AE}" pid="14" name="ContentState">
    <vt:lpwstr/>
  </property>
  <property fmtid="{D5CDD505-2E9C-101B-9397-08002B2CF9AE}" pid="15" name="UserTags">
    <vt:lpwstr/>
  </property>
  <property fmtid="{D5CDD505-2E9C-101B-9397-08002B2CF9AE}" pid="16" name="AuthorDepartment">
    <vt:lpwstr/>
  </property>
  <property fmtid="{D5CDD505-2E9C-101B-9397-08002B2CF9AE}" pid="17" name="AuthorLocation">
    <vt:lpwstr/>
  </property>
</Properties>
</file>