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24" autoAdjust="0"/>
  </p:normalViewPr>
  <p:slideViewPr>
    <p:cSldViewPr>
      <p:cViewPr>
        <p:scale>
          <a:sx n="125" d="100"/>
          <a:sy n="125" d="100"/>
        </p:scale>
        <p:origin x="1488" y="-1782"/>
      </p:cViewPr>
      <p:guideLst>
        <p:guide orient="horz" pos="2880"/>
        <p:guide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8E5DB-7DAA-4561-B2EB-F28A9E8B8011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3163" y="1200150"/>
            <a:ext cx="24288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E1951-71A0-433B-98DA-C67946409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9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E1951-71A0-433B-98DA-C679464090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22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A21D-0DBB-4E25-9B50-1581120F8AE5}" type="datetimeFigureOut">
              <a:rPr lang="en-US" smtClean="0"/>
              <a:t>8/6/2023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3D15-BFDB-46BB-8B04-197859FA1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1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A21D-0DBB-4E25-9B50-1581120F8AE5}" type="datetimeFigureOut">
              <a:rPr lang="en-US" smtClean="0"/>
              <a:t>8/6/2023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3D15-BFDB-46BB-8B04-197859FA1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46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A21D-0DBB-4E25-9B50-1581120F8AE5}" type="datetimeFigureOut">
              <a:rPr lang="en-US" smtClean="0"/>
              <a:t>8/6/2023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3D15-BFDB-46BB-8B04-197859FA1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7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A21D-0DBB-4E25-9B50-1581120F8AE5}" type="datetimeFigureOut">
              <a:rPr lang="en-US" smtClean="0"/>
              <a:t>8/6/2023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3D15-BFDB-46BB-8B04-197859FA1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0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A21D-0DBB-4E25-9B50-1581120F8AE5}" type="datetimeFigureOut">
              <a:rPr lang="en-US" smtClean="0"/>
              <a:t>8/6/2023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3D15-BFDB-46BB-8B04-197859FA1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4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A21D-0DBB-4E25-9B50-1581120F8AE5}" type="datetimeFigureOut">
              <a:rPr lang="en-US" smtClean="0"/>
              <a:t>8/6/2023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3D15-BFDB-46BB-8B04-197859FA1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74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A21D-0DBB-4E25-9B50-1581120F8AE5}" type="datetimeFigureOut">
              <a:rPr lang="en-US" smtClean="0"/>
              <a:t>8/6/2023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3D15-BFDB-46BB-8B04-197859FA1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52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A21D-0DBB-4E25-9B50-1581120F8AE5}" type="datetimeFigureOut">
              <a:rPr lang="en-US" smtClean="0"/>
              <a:t>8/6/2023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3D15-BFDB-46BB-8B04-197859FA1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A21D-0DBB-4E25-9B50-1581120F8AE5}" type="datetimeFigureOut">
              <a:rPr lang="en-US" smtClean="0"/>
              <a:t>8/6/2023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3D15-BFDB-46BB-8B04-197859FA1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3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A21D-0DBB-4E25-9B50-1581120F8AE5}" type="datetimeFigureOut">
              <a:rPr lang="en-US" smtClean="0"/>
              <a:t>8/6/2023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3D15-BFDB-46BB-8B04-197859FA1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9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A21D-0DBB-4E25-9B50-1581120F8AE5}" type="datetimeFigureOut">
              <a:rPr lang="en-US" smtClean="0"/>
              <a:t>8/6/2023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3D15-BFDB-46BB-8B04-197859FA1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0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AA21D-0DBB-4E25-9B50-1581120F8AE5}" type="datetimeFigureOut">
              <a:rPr lang="en-US" smtClean="0"/>
              <a:t>8/6/2023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03D15-BFDB-46BB-8B04-197859FA1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7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hyperlink" Target="mailto:info@matrixengr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win Cities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46" b="30137"/>
          <a:stretch/>
        </p:blipFill>
        <p:spPr bwMode="auto">
          <a:xfrm>
            <a:off x="2188376" y="110511"/>
            <a:ext cx="2362200" cy="838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15798" y="8210906"/>
            <a:ext cx="2674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Registration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Link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1630" y="1071779"/>
            <a:ext cx="4434739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/>
              <a:t>System Engineering Principles</a:t>
            </a:r>
          </a:p>
          <a:p>
            <a:pPr algn="ctr"/>
            <a:r>
              <a:rPr lang="en-US" sz="2200" b="1" dirty="0"/>
              <a:t>November 6</a:t>
            </a:r>
            <a:r>
              <a:rPr lang="en-US" sz="2200" b="1" baseline="30000" dirty="0"/>
              <a:t>th</a:t>
            </a:r>
            <a:r>
              <a:rPr lang="en-US" sz="2200" b="1" dirty="0"/>
              <a:t>-10th</a:t>
            </a:r>
          </a:p>
          <a:p>
            <a:pPr algn="ctr"/>
            <a:r>
              <a:rPr lang="en-US" sz="1600" b="1" i="1" dirty="0"/>
              <a:t>Earn up to 30 </a:t>
            </a:r>
            <a:r>
              <a:rPr lang="en-US" sz="1600" b="1" i="1" dirty="0" err="1"/>
              <a:t>INCOSE</a:t>
            </a:r>
            <a:r>
              <a:rPr lang="en-US" sz="1600" b="1" i="1" dirty="0"/>
              <a:t> PDUs!</a:t>
            </a:r>
          </a:p>
          <a:p>
            <a:pPr algn="ctr"/>
            <a:r>
              <a:rPr lang="nl-NL" sz="1600" b="1" i="1" dirty="0"/>
              <a:t>Instructor – David D. Walden, ESEP  SYSNOVATION</a:t>
            </a:r>
          </a:p>
          <a:p>
            <a:pPr algn="ctr"/>
            <a:endParaRPr lang="en-US" sz="16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264694" y="4999601"/>
            <a:ext cx="571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When: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Monday-Friday, November 6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-10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2023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08:30-16:00, with breaks</a:t>
            </a: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Where: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RFA Engineering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12986 Valley View Road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Eden Prairie, MN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55344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Cost: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$2250/student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$1950/student  (SAE and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INCOSE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Members)</a:t>
            </a:r>
          </a:p>
          <a:p>
            <a:pPr lvl="1"/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    The price includes a hard copy of the training material,     </a:t>
            </a:r>
          </a:p>
          <a:p>
            <a:pPr lvl="1"/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     the latest 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INCOSE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SE Handbook, refreshments, and lunches.</a:t>
            </a:r>
          </a:p>
        </p:txBody>
      </p:sp>
      <p:pic>
        <p:nvPicPr>
          <p:cNvPr id="5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D60FA2B3-9DAE-7528-6EEF-9E3198C547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91" y="288568"/>
            <a:ext cx="1392125" cy="524231"/>
          </a:xfrm>
          <a:prstGeom prst="rect">
            <a:avLst/>
          </a:prstGeom>
        </p:spPr>
      </p:pic>
      <p:pic>
        <p:nvPicPr>
          <p:cNvPr id="8" name="Picture 7" descr="A blue globe with black text&#10;&#10;Description automatically generated">
            <a:extLst>
              <a:ext uri="{FF2B5EF4-FFF2-40B4-BE49-F238E27FC236}">
                <a16:creationId xmlns:a16="http://schemas.microsoft.com/office/drawing/2014/main" id="{033283F2-1E8B-FE4F-C886-1169825D79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110" y="165073"/>
            <a:ext cx="1334327" cy="86875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05B03DA-EF2B-AF71-8194-56D58C0B1C72}"/>
              </a:ext>
            </a:extLst>
          </p:cNvPr>
          <p:cNvSpPr txBox="1"/>
          <p:nvPr/>
        </p:nvSpPr>
        <p:spPr>
          <a:xfrm>
            <a:off x="850895" y="7377679"/>
            <a:ext cx="45425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enrollment is limited to 10 students, so register soon to hold your spot </a:t>
            </a:r>
            <a:r>
              <a:rPr lang="en-US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this class!  </a:t>
            </a:r>
            <a:endParaRPr lang="en-US" sz="1200" b="1" i="1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87502E61-F149-379E-1E56-FB33861D42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2194" y="3964252"/>
            <a:ext cx="863521" cy="865837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30AC8FA7-97E9-AD89-79A9-B6C2ED14B074}"/>
              </a:ext>
            </a:extLst>
          </p:cNvPr>
          <p:cNvSpPr txBox="1"/>
          <p:nvPr/>
        </p:nvSpPr>
        <p:spPr>
          <a:xfrm>
            <a:off x="566625" y="4185806"/>
            <a:ext cx="2438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QR Code to see a summary of the course content.</a:t>
            </a:r>
            <a:endParaRPr lang="en-US" sz="1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2E80C26-6521-D9D2-3638-9F367939553A}"/>
              </a:ext>
            </a:extLst>
          </p:cNvPr>
          <p:cNvSpPr txBox="1"/>
          <p:nvPr/>
        </p:nvSpPr>
        <p:spPr>
          <a:xfrm>
            <a:off x="3682036" y="8093217"/>
            <a:ext cx="1830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Jon Ness,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info@matrixengrg.com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(612) 419-8184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43186C-87C4-6970-2B1E-9A302C718C69}"/>
              </a:ext>
            </a:extLst>
          </p:cNvPr>
          <p:cNvSpPr txBox="1"/>
          <p:nvPr/>
        </p:nvSpPr>
        <p:spPr>
          <a:xfrm>
            <a:off x="2656308" y="8193384"/>
            <a:ext cx="118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Event  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Contact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890F53C0-0015-1318-E2E0-FDFFCD568F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24507" y="4193505"/>
            <a:ext cx="1664903" cy="219101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4" name="Picture 43" descr="A logo with arrows and letters&#10;&#10;Description automatically generated">
            <a:extLst>
              <a:ext uri="{FF2B5EF4-FFF2-40B4-BE49-F238E27FC236}">
                <a16:creationId xmlns:a16="http://schemas.microsoft.com/office/drawing/2014/main" id="{300A6F67-4553-5CEB-D067-45731507403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329" y="6434589"/>
            <a:ext cx="1505258" cy="3396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2FDBCFE-9A68-CF16-8C15-A2DAAB90631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68776" y="8051241"/>
            <a:ext cx="841756" cy="8508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4EEFF37-8769-24CE-7FFC-6DC42D459F3E}"/>
              </a:ext>
            </a:extLst>
          </p:cNvPr>
          <p:cNvSpPr txBox="1"/>
          <p:nvPr/>
        </p:nvSpPr>
        <p:spPr>
          <a:xfrm>
            <a:off x="527721" y="2505073"/>
            <a:ext cx="609371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an in-depth course for Systems Engineering Practitioners and will 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an overview of the fundamental principles, focusing on holistic perspectives, balanced trade-offs, and life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cycle considerations.</a:t>
            </a:r>
          </a:p>
          <a:p>
            <a:pPr algn="just"/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Follows the basic outline and conventions of the 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INCOSE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Systems Engineering Handbook, ISO/IEC/IEEE 15288, and the Guide to the Systems Engineering Body of Knowledge (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SEBoK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71990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AB628041F4FD4B906970C4AEBB9F12" ma:contentTypeVersion="11" ma:contentTypeDescription="Create a new document." ma:contentTypeScope="" ma:versionID="80ba740420d2fda887e37b48d1e174c1">
  <xsd:schema xmlns:xsd="http://www.w3.org/2001/XMLSchema" xmlns:xs="http://www.w3.org/2001/XMLSchema" xmlns:p="http://schemas.microsoft.com/office/2006/metadata/properties" xmlns:ns2="2e1238dc-3606-4501-84d9-edfa0a035a6b" xmlns:ns3="c4c7ec29-2627-431a-bd68-a5d8fe21efcf" targetNamespace="http://schemas.microsoft.com/office/2006/metadata/properties" ma:root="true" ma:fieldsID="473519f4e83ff3cb7875246b44e72ff7" ns2:_="" ns3:_="">
    <xsd:import namespace="2e1238dc-3606-4501-84d9-edfa0a035a6b"/>
    <xsd:import namespace="c4c7ec29-2627-431a-bd68-a5d8fe21ef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238dc-3606-4501-84d9-edfa0a035a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2ce8a13-ab29-409f-ba91-5852196e13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c7ec29-2627-431a-bd68-a5d8fe21efc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2639380-6457-4b93-bd80-3f293045405f}" ma:internalName="TaxCatchAll" ma:showField="CatchAllData" ma:web="c4c7ec29-2627-431a-bd68-a5d8fe21ef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1238dc-3606-4501-84d9-edfa0a035a6b">
      <Terms xmlns="http://schemas.microsoft.com/office/infopath/2007/PartnerControls"/>
    </lcf76f155ced4ddcb4097134ff3c332f>
    <TaxCatchAll xmlns="c4c7ec29-2627-431a-bd68-a5d8fe21efc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8498F3-F13B-4C32-8ABF-558A33F6C9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1238dc-3606-4501-84d9-edfa0a035a6b"/>
    <ds:schemaRef ds:uri="c4c7ec29-2627-431a-bd68-a5d8fe21ef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63F510-42F2-4566-853B-BCE852D6B963}">
  <ds:schemaRefs>
    <ds:schemaRef ds:uri="http://schemas.microsoft.com/office/2006/metadata/properties"/>
    <ds:schemaRef ds:uri="http://schemas.microsoft.com/office/infopath/2007/PartnerControls"/>
    <ds:schemaRef ds:uri="2e1238dc-3606-4501-84d9-edfa0a035a6b"/>
    <ds:schemaRef ds:uri="c4c7ec29-2627-431a-bd68-a5d8fe21efcf"/>
  </ds:schemaRefs>
</ds:datastoreItem>
</file>

<file path=customXml/itemProps3.xml><?xml version="1.0" encoding="utf-8"?>
<ds:datastoreItem xmlns:ds="http://schemas.openxmlformats.org/officeDocument/2006/customXml" ds:itemID="{E210EAB8-6FE0-4541-BDD3-8A946E6003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210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Ness</dc:creator>
  <cp:lastModifiedBy>Jon D. Ness</cp:lastModifiedBy>
  <cp:revision>32</cp:revision>
  <cp:lastPrinted>2019-03-27T22:59:36Z</cp:lastPrinted>
  <dcterms:created xsi:type="dcterms:W3CDTF">2019-03-24T17:37:18Z</dcterms:created>
  <dcterms:modified xsi:type="dcterms:W3CDTF">2023-08-06T20:14:01Z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0x0101000BAB628041F4FD4B906970C4AEBB9F12</vt:lpwstr>
  </property>
</Properties>
</file>